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handoutMasterIdLst>
    <p:handoutMasterId r:id="rId42"/>
  </p:handoutMasterIdLst>
  <p:sldIdLst>
    <p:sldId id="299" r:id="rId2"/>
    <p:sldId id="305" r:id="rId3"/>
    <p:sldId id="316" r:id="rId4"/>
    <p:sldId id="326" r:id="rId5"/>
    <p:sldId id="317" r:id="rId6"/>
    <p:sldId id="318" r:id="rId7"/>
    <p:sldId id="320" r:id="rId8"/>
    <p:sldId id="327" r:id="rId9"/>
    <p:sldId id="324" r:id="rId10"/>
    <p:sldId id="323" r:id="rId11"/>
    <p:sldId id="322" r:id="rId12"/>
    <p:sldId id="321" r:id="rId13"/>
    <p:sldId id="328" r:id="rId14"/>
    <p:sldId id="329" r:id="rId15"/>
    <p:sldId id="308" r:id="rId16"/>
    <p:sldId id="330" r:id="rId17"/>
    <p:sldId id="338" r:id="rId18"/>
    <p:sldId id="349" r:id="rId19"/>
    <p:sldId id="339" r:id="rId20"/>
    <p:sldId id="331" r:id="rId21"/>
    <p:sldId id="332" r:id="rId22"/>
    <p:sldId id="333" r:id="rId23"/>
    <p:sldId id="341" r:id="rId24"/>
    <p:sldId id="334" r:id="rId25"/>
    <p:sldId id="342" r:id="rId26"/>
    <p:sldId id="335" r:id="rId27"/>
    <p:sldId id="336" r:id="rId28"/>
    <p:sldId id="343" r:id="rId29"/>
    <p:sldId id="337" r:id="rId30"/>
    <p:sldId id="344" r:id="rId31"/>
    <p:sldId id="345" r:id="rId32"/>
    <p:sldId id="346" r:id="rId33"/>
    <p:sldId id="285" r:id="rId34"/>
    <p:sldId id="290" r:id="rId35"/>
    <p:sldId id="292" r:id="rId36"/>
    <p:sldId id="271" r:id="rId37"/>
    <p:sldId id="347" r:id="rId38"/>
    <p:sldId id="270" r:id="rId39"/>
    <p:sldId id="348" r:id="rId4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STRY Minal" initials="MM" lastIdx="3" clrIdx="0">
    <p:extLst>
      <p:ext uri="{19B8F6BF-5375-455C-9EA6-DF929625EA0E}">
        <p15:presenceInfo xmlns:p15="http://schemas.microsoft.com/office/powerpoint/2012/main" userId="S-1-5-21-2124760015-1411717758-1302595720-795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A44708"/>
    <a:srgbClr val="E6B8B7"/>
    <a:srgbClr val="D8E4BC"/>
    <a:srgbClr val="9BBB59"/>
    <a:srgbClr val="8BBCB2"/>
    <a:srgbClr val="839B2D"/>
    <a:srgbClr val="C35005"/>
    <a:srgbClr val="A28566"/>
    <a:srgbClr val="AE95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84990" autoAdjust="0"/>
  </p:normalViewPr>
  <p:slideViewPr>
    <p:cSldViewPr snapToGrid="0" showGuides="1">
      <p:cViewPr varScale="1">
        <p:scale>
          <a:sx n="69" d="100"/>
          <a:sy n="69" d="100"/>
        </p:scale>
        <p:origin x="714" y="72"/>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76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Landfilling</c:v>
                </c:pt>
              </c:strCache>
            </c:strRef>
          </c:tx>
          <c:spPr>
            <a:solidFill>
              <a:srgbClr val="C0504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Sheet1!$B$2</c:f>
              <c:numCache>
                <c:formatCode>General</c:formatCode>
                <c:ptCount val="1"/>
                <c:pt idx="0">
                  <c:v>10</c:v>
                </c:pt>
              </c:numCache>
            </c:numRef>
          </c:val>
        </c:ser>
        <c:ser>
          <c:idx val="1"/>
          <c:order val="1"/>
          <c:tx>
            <c:strRef>
              <c:f>Sheet1!$C$1</c:f>
              <c:strCache>
                <c:ptCount val="1"/>
                <c:pt idx="0">
                  <c:v>Recycling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Sheet1!$C$2</c:f>
              <c:numCache>
                <c:formatCode>General</c:formatCode>
                <c:ptCount val="1"/>
                <c:pt idx="0">
                  <c:v>15</c:v>
                </c:pt>
              </c:numCache>
            </c:numRef>
          </c:val>
        </c:ser>
        <c:dLbls>
          <c:showLegendKey val="0"/>
          <c:showVal val="1"/>
          <c:showCatName val="0"/>
          <c:showSerName val="0"/>
          <c:showPercent val="0"/>
          <c:showBubbleSize val="0"/>
        </c:dLbls>
        <c:gapWidth val="150"/>
        <c:overlap val="100"/>
        <c:axId val="297969040"/>
        <c:axId val="297968256"/>
      </c:barChart>
      <c:catAx>
        <c:axId val="297969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7968256"/>
        <c:crosses val="autoZero"/>
        <c:auto val="1"/>
        <c:lblAlgn val="ctr"/>
        <c:lblOffset val="100"/>
        <c:noMultiLvlLbl val="0"/>
      </c:catAx>
      <c:valAx>
        <c:axId val="2979682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Tons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7969040"/>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Production</c:v>
                </c:pt>
              </c:strCache>
            </c:strRef>
          </c:tx>
          <c:spPr>
            <a:solidFill>
              <a:schemeClr val="accent1"/>
            </a:solidFill>
            <a:ln>
              <a:noFill/>
            </a:ln>
            <a:effectLst/>
          </c:spPr>
          <c:invertIfNegative val="0"/>
          <c:dPt>
            <c:idx val="0"/>
            <c:invertIfNegative val="0"/>
            <c:bubble3D val="0"/>
            <c:spPr>
              <a:solidFill>
                <a:schemeClr val="accent5"/>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Sheet1!$B$2</c:f>
              <c:numCache>
                <c:formatCode>General</c:formatCode>
                <c:ptCount val="1"/>
                <c:pt idx="0">
                  <c:v>100</c:v>
                </c:pt>
              </c:numCache>
            </c:numRef>
          </c:val>
        </c:ser>
        <c:ser>
          <c:idx val="1"/>
          <c:order val="1"/>
          <c:tx>
            <c:strRef>
              <c:f>Sheet1!$C$1</c:f>
              <c:strCache>
                <c:ptCount val="1"/>
                <c:pt idx="0">
                  <c:v>End-of-Life Transport</c:v>
                </c:pt>
              </c:strCache>
            </c:strRef>
          </c:tx>
          <c:spPr>
            <a:solidFill>
              <a:srgbClr val="A44708"/>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Sheet1!$C$2</c:f>
              <c:numCache>
                <c:formatCode>General</c:formatCode>
                <c:ptCount val="1"/>
                <c:pt idx="0">
                  <c:v>12.5</c:v>
                </c:pt>
              </c:numCache>
            </c:numRef>
          </c:val>
        </c:ser>
        <c:ser>
          <c:idx val="2"/>
          <c:order val="2"/>
          <c:tx>
            <c:strRef>
              <c:f>Sheet1!$D$1</c:f>
              <c:strCache>
                <c:ptCount val="1"/>
                <c:pt idx="0">
                  <c:v>End-of-Life</c:v>
                </c:pt>
              </c:strCache>
            </c:strRef>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Sheet1!$D$2</c:f>
              <c:numCache>
                <c:formatCode>General</c:formatCode>
                <c:ptCount val="1"/>
                <c:pt idx="0">
                  <c:v>-15</c:v>
                </c:pt>
              </c:numCache>
            </c:numRef>
          </c:val>
        </c:ser>
        <c:dLbls>
          <c:dLblPos val="ctr"/>
          <c:showLegendKey val="0"/>
          <c:showVal val="1"/>
          <c:showCatName val="0"/>
          <c:showSerName val="0"/>
          <c:showPercent val="0"/>
          <c:showBubbleSize val="0"/>
        </c:dLbls>
        <c:gapWidth val="150"/>
        <c:overlap val="100"/>
        <c:axId val="297969432"/>
        <c:axId val="297967080"/>
      </c:barChart>
      <c:catAx>
        <c:axId val="297969432"/>
        <c:scaling>
          <c:orientation val="minMax"/>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7967080"/>
        <c:crosses val="autoZero"/>
        <c:auto val="1"/>
        <c:lblAlgn val="ctr"/>
        <c:lblOffset val="100"/>
        <c:noMultiLvlLbl val="0"/>
      </c:catAx>
      <c:valAx>
        <c:axId val="297967080"/>
        <c:scaling>
          <c:orientation val="minMax"/>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Impact</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796943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Landfilling</c:v>
                </c:pt>
              </c:strCache>
            </c:strRef>
          </c:tx>
          <c:spPr>
            <a:solidFill>
              <a:srgbClr val="C0504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Sheet1!$B$2:$B$3</c:f>
              <c:numCache>
                <c:formatCode>General</c:formatCode>
                <c:ptCount val="2"/>
                <c:pt idx="0">
                  <c:v>10</c:v>
                </c:pt>
                <c:pt idx="1">
                  <c:v>12</c:v>
                </c:pt>
              </c:numCache>
            </c:numRef>
          </c:val>
        </c:ser>
        <c:ser>
          <c:idx val="1"/>
          <c:order val="1"/>
          <c:tx>
            <c:strRef>
              <c:f>Sheet1!$C$1</c:f>
              <c:strCache>
                <c:ptCount val="1"/>
                <c:pt idx="0">
                  <c:v>Recycling</c:v>
                </c:pt>
              </c:strCache>
            </c:strRef>
          </c:tx>
          <c:spPr>
            <a:solidFill>
              <a:schemeClr val="accent1"/>
            </a:solidFill>
            <a:ln>
              <a:noFill/>
            </a:ln>
            <a:effectLst/>
          </c:spPr>
          <c:invertIfNegative val="0"/>
          <c:dLbls>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Sheet1!$C$2:$C$3</c:f>
              <c:numCache>
                <c:formatCode>General</c:formatCode>
                <c:ptCount val="2"/>
                <c:pt idx="0">
                  <c:v>15</c:v>
                </c:pt>
                <c:pt idx="1">
                  <c:v>0</c:v>
                </c:pt>
              </c:numCache>
            </c:numRef>
          </c:val>
        </c:ser>
        <c:ser>
          <c:idx val="2"/>
          <c:order val="2"/>
          <c:tx>
            <c:strRef>
              <c:f>Sheet1!$D$1</c:f>
              <c:strCache>
                <c:ptCount val="1"/>
                <c:pt idx="0">
                  <c:v>Composting</c:v>
                </c:pt>
              </c:strCache>
            </c:strRef>
          </c:tx>
          <c:spPr>
            <a:solidFill>
              <a:schemeClr val="accent3"/>
            </a:solidFill>
            <a:ln>
              <a:noFill/>
            </a:ln>
            <a:effectLst/>
          </c:spPr>
          <c:invertIfNegative val="0"/>
          <c:dLbls>
            <c:dLbl>
              <c:idx val="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Sheet1!$D$2:$D$3</c:f>
              <c:numCache>
                <c:formatCode>General</c:formatCode>
                <c:ptCount val="2"/>
                <c:pt idx="0">
                  <c:v>0</c:v>
                </c:pt>
                <c:pt idx="1">
                  <c:v>10</c:v>
                </c:pt>
              </c:numCache>
            </c:numRef>
          </c:val>
        </c:ser>
        <c:dLbls>
          <c:showLegendKey val="0"/>
          <c:showVal val="1"/>
          <c:showCatName val="0"/>
          <c:showSerName val="0"/>
          <c:showPercent val="0"/>
          <c:showBubbleSize val="0"/>
        </c:dLbls>
        <c:gapWidth val="150"/>
        <c:overlap val="100"/>
        <c:axId val="297969824"/>
        <c:axId val="297970608"/>
      </c:barChart>
      <c:catAx>
        <c:axId val="297969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7970608"/>
        <c:crosses val="autoZero"/>
        <c:auto val="1"/>
        <c:lblAlgn val="ctr"/>
        <c:lblOffset val="100"/>
        <c:noMultiLvlLbl val="0"/>
      </c:catAx>
      <c:valAx>
        <c:axId val="297970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Tons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7969824"/>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Production</c:v>
                </c:pt>
              </c:strCache>
            </c:strRef>
          </c:tx>
          <c:spPr>
            <a:solidFill>
              <a:schemeClr val="accent5"/>
            </a:solidFill>
            <a:ln>
              <a:noFill/>
            </a:ln>
            <a:effectLst/>
          </c:spPr>
          <c:invertIfNegative val="0"/>
          <c:dPt>
            <c:idx val="0"/>
            <c:invertIfNegative val="0"/>
            <c:bubble3D val="0"/>
            <c:spPr>
              <a:solidFill>
                <a:schemeClr val="accent5"/>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Sheet1!$B$2:$B$3</c:f>
              <c:numCache>
                <c:formatCode>General</c:formatCode>
                <c:ptCount val="2"/>
                <c:pt idx="0">
                  <c:v>100</c:v>
                </c:pt>
                <c:pt idx="1">
                  <c:v>130</c:v>
                </c:pt>
              </c:numCache>
            </c:numRef>
          </c:val>
        </c:ser>
        <c:ser>
          <c:idx val="1"/>
          <c:order val="1"/>
          <c:tx>
            <c:strRef>
              <c:f>Sheet1!$C$1</c:f>
              <c:strCache>
                <c:ptCount val="1"/>
                <c:pt idx="0">
                  <c:v>End-of-Life Transport</c:v>
                </c:pt>
              </c:strCache>
            </c:strRef>
          </c:tx>
          <c:spPr>
            <a:solidFill>
              <a:srgbClr val="A44708"/>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bg1">
                        <a:lumMod val="75000"/>
                      </a:schemeClr>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Sheet1!$C$2:$C$3</c:f>
              <c:numCache>
                <c:formatCode>General</c:formatCode>
                <c:ptCount val="2"/>
                <c:pt idx="0">
                  <c:v>12.5</c:v>
                </c:pt>
                <c:pt idx="1">
                  <c:v>4</c:v>
                </c:pt>
              </c:numCache>
            </c:numRef>
          </c:val>
        </c:ser>
        <c:ser>
          <c:idx val="2"/>
          <c:order val="2"/>
          <c:tx>
            <c:strRef>
              <c:f>Sheet1!$D$1</c:f>
              <c:strCache>
                <c:ptCount val="1"/>
                <c:pt idx="0">
                  <c:v>End-of-Life</c:v>
                </c:pt>
              </c:strCache>
            </c:strRef>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Sheet1!$D$2:$D$3</c:f>
              <c:numCache>
                <c:formatCode>General</c:formatCode>
                <c:ptCount val="2"/>
                <c:pt idx="0">
                  <c:v>-15</c:v>
                </c:pt>
                <c:pt idx="1">
                  <c:v>-12</c:v>
                </c:pt>
              </c:numCache>
            </c:numRef>
          </c:val>
        </c:ser>
        <c:dLbls>
          <c:dLblPos val="ctr"/>
          <c:showLegendKey val="0"/>
          <c:showVal val="1"/>
          <c:showCatName val="0"/>
          <c:showSerName val="0"/>
          <c:showPercent val="0"/>
          <c:showBubbleSize val="0"/>
        </c:dLbls>
        <c:gapWidth val="150"/>
        <c:overlap val="100"/>
        <c:axId val="365433520"/>
        <c:axId val="365432344"/>
      </c:barChart>
      <c:catAx>
        <c:axId val="365433520"/>
        <c:scaling>
          <c:orientation val="minMax"/>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32344"/>
        <c:crosses val="autoZero"/>
        <c:auto val="1"/>
        <c:lblAlgn val="ctr"/>
        <c:lblOffset val="100"/>
        <c:noMultiLvlLbl val="0"/>
      </c:catAx>
      <c:valAx>
        <c:axId val="365432344"/>
        <c:scaling>
          <c:orientation val="minMax"/>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Impact</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33520"/>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Production</c:v>
                </c:pt>
              </c:strCache>
            </c:strRef>
          </c:tx>
          <c:spPr>
            <a:solidFill>
              <a:schemeClr val="accent1"/>
            </a:solidFill>
            <a:ln>
              <a:noFill/>
            </a:ln>
            <a:effectLst/>
          </c:spPr>
          <c:invertIfNegative val="0"/>
          <c:dPt>
            <c:idx val="0"/>
            <c:invertIfNegative val="0"/>
            <c:bubble3D val="0"/>
            <c:spPr>
              <a:solidFill>
                <a:schemeClr val="accent5"/>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Sheet1!$B$2</c:f>
              <c:numCache>
                <c:formatCode>General</c:formatCode>
                <c:ptCount val="1"/>
                <c:pt idx="0">
                  <c:v>100</c:v>
                </c:pt>
              </c:numCache>
            </c:numRef>
          </c:val>
        </c:ser>
        <c:ser>
          <c:idx val="1"/>
          <c:order val="1"/>
          <c:tx>
            <c:strRef>
              <c:f>Sheet1!$C$1</c:f>
              <c:strCache>
                <c:ptCount val="1"/>
                <c:pt idx="0">
                  <c:v>End-of-Life Transport</c:v>
                </c:pt>
              </c:strCache>
            </c:strRef>
          </c:tx>
          <c:spPr>
            <a:solidFill>
              <a:srgbClr val="A44708"/>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Sheet1!$C$2</c:f>
              <c:numCache>
                <c:formatCode>General</c:formatCode>
                <c:ptCount val="1"/>
                <c:pt idx="0">
                  <c:v>12.5</c:v>
                </c:pt>
              </c:numCache>
            </c:numRef>
          </c:val>
        </c:ser>
        <c:ser>
          <c:idx val="2"/>
          <c:order val="2"/>
          <c:tx>
            <c:strRef>
              <c:f>Sheet1!$D$1</c:f>
              <c:strCache>
                <c:ptCount val="1"/>
                <c:pt idx="0">
                  <c:v>End-of-Life</c:v>
                </c:pt>
              </c:strCache>
            </c:strRef>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Sheet1!$D$2</c:f>
              <c:numCache>
                <c:formatCode>General</c:formatCode>
                <c:ptCount val="1"/>
                <c:pt idx="0">
                  <c:v>-15</c:v>
                </c:pt>
              </c:numCache>
            </c:numRef>
          </c:val>
        </c:ser>
        <c:dLbls>
          <c:dLblPos val="ctr"/>
          <c:showLegendKey val="0"/>
          <c:showVal val="1"/>
          <c:showCatName val="0"/>
          <c:showSerName val="0"/>
          <c:showPercent val="0"/>
          <c:showBubbleSize val="0"/>
        </c:dLbls>
        <c:gapWidth val="150"/>
        <c:overlap val="100"/>
        <c:axId val="361242056"/>
        <c:axId val="361242448"/>
      </c:barChart>
      <c:catAx>
        <c:axId val="361242056"/>
        <c:scaling>
          <c:orientation val="minMax"/>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1242448"/>
        <c:crosses val="autoZero"/>
        <c:auto val="1"/>
        <c:lblAlgn val="ctr"/>
        <c:lblOffset val="100"/>
        <c:noMultiLvlLbl val="0"/>
      </c:catAx>
      <c:valAx>
        <c:axId val="361242448"/>
        <c:scaling>
          <c:orientation val="minMax"/>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Impact</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1242056"/>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0.76478</cdr:x>
      <cdr:y>0.14491</cdr:y>
    </cdr:from>
    <cdr:to>
      <cdr:x>0.76478</cdr:x>
      <cdr:y>0.28216</cdr:y>
    </cdr:to>
    <cdr:cxnSp macro="">
      <cdr:nvCxnSpPr>
        <cdr:cNvPr id="2" name="Straight Arrow Connector 1"/>
        <cdr:cNvCxnSpPr/>
      </cdr:nvCxnSpPr>
      <cdr:spPr>
        <a:xfrm xmlns:a="http://schemas.openxmlformats.org/drawingml/2006/main">
          <a:off x="3963988" y="603399"/>
          <a:ext cx="0" cy="571500"/>
        </a:xfrm>
        <a:prstGeom xmlns:a="http://schemas.openxmlformats.org/drawingml/2006/main" prst="straightConnector1">
          <a:avLst/>
        </a:prstGeom>
        <a:ln xmlns:a="http://schemas.openxmlformats.org/drawingml/2006/main" w="63500">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0.67072</cdr:x>
      <cdr:y>0.01526</cdr:y>
    </cdr:from>
    <cdr:to>
      <cdr:x>0.83695</cdr:x>
      <cdr:y>0.17048</cdr:y>
    </cdr:to>
    <cdr:sp macro="" textlink="">
      <cdr:nvSpPr>
        <cdr:cNvPr id="3" name="TextBox 7"/>
        <cdr:cNvSpPr txBox="1"/>
      </cdr:nvSpPr>
      <cdr:spPr>
        <a:xfrm xmlns:a="http://schemas.openxmlformats.org/drawingml/2006/main">
          <a:off x="3476469" y="63532"/>
          <a:ext cx="861592" cy="6463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b="1" dirty="0" smtClean="0">
              <a:solidFill>
                <a:schemeClr val="accent1"/>
              </a:solidFill>
            </a:rPr>
            <a:t>Net impact</a:t>
          </a:r>
          <a:endParaRPr lang="en-US" b="1" dirty="0">
            <a:solidFill>
              <a:schemeClr val="accent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970938" y="8829967"/>
            <a:ext cx="3037840" cy="466434"/>
          </a:xfrm>
          <a:prstGeom prst="rect">
            <a:avLst/>
          </a:prstGeom>
        </p:spPr>
        <p:txBody>
          <a:bodyPr vert="horz" lIns="82562" tIns="41281" rIns="82562" bIns="41281" rtlCol="0" anchor="b"/>
          <a:lstStyle>
            <a:lvl1pPr algn="r">
              <a:defRPr sz="1100"/>
            </a:lvl1pPr>
          </a:lstStyle>
          <a:p>
            <a:fld id="{FB5D7FBD-83B4-470E-9314-610FFCE9B0CC}" type="slidenum">
              <a:rPr lang="en-US" smtClean="0"/>
              <a:t>‹#›</a:t>
            </a:fld>
            <a:endParaRPr lang="en-US" dirty="0"/>
          </a:p>
        </p:txBody>
      </p:sp>
    </p:spTree>
    <p:extLst>
      <p:ext uri="{BB962C8B-B14F-4D97-AF65-F5344CB8AC3E}">
        <p14:creationId xmlns:p14="http://schemas.microsoft.com/office/powerpoint/2010/main" val="104454717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82562" tIns="41281" rIns="82562" bIns="41281" rtlCol="0"/>
          <a:lstStyle>
            <a:lvl1pPr algn="l">
              <a:defRPr sz="1100"/>
            </a:lvl1pPr>
          </a:lstStyle>
          <a:p>
            <a:r>
              <a:rPr lang="en-US" dirty="0" smtClean="0"/>
              <a:t>FOR INTERNAL USE</a:t>
            </a:r>
            <a:endParaRPr lang="en-US" dirty="0"/>
          </a:p>
        </p:txBody>
      </p:sp>
      <p:sp>
        <p:nvSpPr>
          <p:cNvPr id="3" name="Date Placeholder 2"/>
          <p:cNvSpPr>
            <a:spLocks noGrp="1"/>
          </p:cNvSpPr>
          <p:nvPr>
            <p:ph type="dt" idx="1"/>
          </p:nvPr>
        </p:nvSpPr>
        <p:spPr>
          <a:xfrm>
            <a:off x="3970938" y="1"/>
            <a:ext cx="3037840" cy="466434"/>
          </a:xfrm>
          <a:prstGeom prst="rect">
            <a:avLst/>
          </a:prstGeom>
        </p:spPr>
        <p:txBody>
          <a:bodyPr vert="horz" lIns="82562" tIns="41281" rIns="82562" bIns="41281" rtlCol="0"/>
          <a:lstStyle>
            <a:lvl1pPr algn="r">
              <a:defRPr sz="1100"/>
            </a:lvl1pPr>
          </a:lstStyle>
          <a:p>
            <a:fld id="{C0B2297E-230C-4635-B460-CECF09601D14}" type="datetimeFigureOut">
              <a:rPr lang="en-US" smtClean="0"/>
              <a:t>3/31/2020</a:t>
            </a:fld>
            <a:endParaRPr lang="en-US" dirty="0"/>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82562" tIns="41281" rIns="82562" bIns="41281" rtlCol="0" anchor="ctr"/>
          <a:lstStyle/>
          <a:p>
            <a:endParaRPr lang="en-US" dirty="0"/>
          </a:p>
        </p:txBody>
      </p:sp>
      <p:sp>
        <p:nvSpPr>
          <p:cNvPr id="5" name="Notes Placeholder 4"/>
          <p:cNvSpPr>
            <a:spLocks noGrp="1"/>
          </p:cNvSpPr>
          <p:nvPr>
            <p:ph type="body" sz="quarter" idx="3"/>
          </p:nvPr>
        </p:nvSpPr>
        <p:spPr>
          <a:xfrm>
            <a:off x="701040" y="4473893"/>
            <a:ext cx="5608320" cy="3660458"/>
          </a:xfrm>
          <a:prstGeom prst="rect">
            <a:avLst/>
          </a:prstGeom>
        </p:spPr>
        <p:txBody>
          <a:bodyPr vert="horz" lIns="82562" tIns="41281" rIns="82562" bIns="4128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4"/>
          </a:xfrm>
          <a:prstGeom prst="rect">
            <a:avLst/>
          </a:prstGeom>
        </p:spPr>
        <p:txBody>
          <a:bodyPr vert="horz" lIns="82562" tIns="41281" rIns="82562" bIns="41281" rtlCol="0" anchor="b"/>
          <a:lstStyle>
            <a:lvl1pPr algn="l">
              <a:defRPr sz="1100"/>
            </a:lvl1pPr>
          </a:lstStyle>
          <a:p>
            <a:endParaRPr lang="en-US" dirty="0"/>
          </a:p>
        </p:txBody>
      </p:sp>
      <p:sp>
        <p:nvSpPr>
          <p:cNvPr id="7" name="Slide Number Placeholder 6"/>
          <p:cNvSpPr>
            <a:spLocks noGrp="1"/>
          </p:cNvSpPr>
          <p:nvPr>
            <p:ph type="sldNum" sz="quarter" idx="5"/>
          </p:nvPr>
        </p:nvSpPr>
        <p:spPr>
          <a:xfrm>
            <a:off x="3970938" y="8829967"/>
            <a:ext cx="3037840" cy="466434"/>
          </a:xfrm>
          <a:prstGeom prst="rect">
            <a:avLst/>
          </a:prstGeom>
        </p:spPr>
        <p:txBody>
          <a:bodyPr vert="horz" lIns="82562" tIns="41281" rIns="82562" bIns="41281" rtlCol="0" anchor="b"/>
          <a:lstStyle>
            <a:lvl1pPr algn="r">
              <a:defRPr sz="1100"/>
            </a:lvl1pPr>
          </a:lstStyle>
          <a:p>
            <a:fld id="{37114DC3-E3E2-474A-B0A7-53FAA6810D40}" type="slidenum">
              <a:rPr lang="en-US" smtClean="0"/>
              <a:t>‹#›</a:t>
            </a:fld>
            <a:endParaRPr lang="en-US" dirty="0"/>
          </a:p>
        </p:txBody>
      </p:sp>
    </p:spTree>
    <p:extLst>
      <p:ext uri="{BB962C8B-B14F-4D97-AF65-F5344CB8AC3E}">
        <p14:creationId xmlns:p14="http://schemas.microsoft.com/office/powerpoint/2010/main" val="248087570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Martin from the Oregon Department of Environmental Quality, and in</a:t>
            </a:r>
            <a:r>
              <a:rPr lang="en-US" baseline="0" dirty="0" smtClean="0"/>
              <a:t> this presentation I’m going to give you an introduction to the Waste Impact Calculator project.</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a:t>
            </a:fld>
            <a:endParaRPr lang="en-US" dirty="0"/>
          </a:p>
        </p:txBody>
      </p:sp>
    </p:spTree>
    <p:extLst>
      <p:ext uri="{BB962C8B-B14F-4D97-AF65-F5344CB8AC3E}">
        <p14:creationId xmlns:p14="http://schemas.microsoft.com/office/powerpoint/2010/main" val="1282575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mined, or farmed, or fished, or forested.</a:t>
            </a:r>
          </a:p>
          <a:p>
            <a:endParaRPr lang="en-US" dirty="0" smtClean="0"/>
          </a:p>
          <a:p>
            <a:r>
              <a:rPr lang="en-US" dirty="0" smtClean="0"/>
              <a:t>Then it was brought</a:t>
            </a:r>
            <a:r>
              <a:rPr lang="en-US" baseline="0" dirty="0" smtClean="0"/>
              <a:t> to us somehow.    We call this stage production.  And all of that work creates environmental impacts like GHG emissions, land use change, water use, etc.</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10</a:t>
            </a:fld>
            <a:endParaRPr lang="en-US" dirty="0"/>
          </a:p>
        </p:txBody>
      </p:sp>
    </p:spTree>
    <p:extLst>
      <p:ext uri="{BB962C8B-B14F-4D97-AF65-F5344CB8AC3E}">
        <p14:creationId xmlns:p14="http://schemas.microsoft.com/office/powerpoint/2010/main" val="1924477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it spends</a:t>
            </a:r>
            <a:r>
              <a:rPr lang="en-US" baseline="0" dirty="0" smtClean="0"/>
              <a:t> some time in the human environment, where we use it, whatever it is.  There are more environmental impacts here.  We call this stage “use”.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11</a:t>
            </a:fld>
            <a:endParaRPr lang="en-US" dirty="0"/>
          </a:p>
        </p:txBody>
      </p:sp>
    </p:spTree>
    <p:extLst>
      <p:ext uri="{BB962C8B-B14F-4D97-AF65-F5344CB8AC3E}">
        <p14:creationId xmlns:p14="http://schemas.microsoft.com/office/powerpoint/2010/main" val="952436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when we</a:t>
            </a:r>
            <a:r>
              <a:rPr lang="en-US" baseline="0" dirty="0" smtClean="0"/>
              <a:t> are done with it, we either recycle it or dispose of it.  We call this stage “end-of-life,” and there are environmental impacts here too.</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12</a:t>
            </a:fld>
            <a:endParaRPr lang="en-US" dirty="0"/>
          </a:p>
        </p:txBody>
      </p:sp>
    </p:spTree>
    <p:extLst>
      <p:ext uri="{BB962C8B-B14F-4D97-AF65-F5344CB8AC3E}">
        <p14:creationId xmlns:p14="http://schemas.microsoft.com/office/powerpoint/2010/main" val="167907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sum of all the impacts is called the “life cycle impact.”  </a:t>
            </a:r>
          </a:p>
          <a:p>
            <a:endParaRPr lang="en-US" baseline="0" dirty="0" smtClean="0"/>
          </a:p>
          <a:p>
            <a:r>
              <a:rPr lang="en-US" baseline="0" dirty="0" smtClean="0"/>
              <a:t>What we want to do, to protect the environment, is to minimize those impacts.</a:t>
            </a:r>
          </a:p>
          <a:p>
            <a:endParaRPr lang="en-US" baseline="0" dirty="0" smtClean="0"/>
          </a:p>
          <a:p>
            <a:r>
              <a:rPr lang="en-US" baseline="0" dirty="0" smtClean="0"/>
              <a:t>However, there’s a problem – figuring out that impact is not a simple matter.</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13</a:t>
            </a:fld>
            <a:endParaRPr lang="en-US" dirty="0"/>
          </a:p>
        </p:txBody>
      </p:sp>
    </p:spTree>
    <p:extLst>
      <p:ext uri="{BB962C8B-B14F-4D97-AF65-F5344CB8AC3E}">
        <p14:creationId xmlns:p14="http://schemas.microsoft.com/office/powerpoint/2010/main" val="422619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Waste Impact Calculator bridges the gap between these two perspectives.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14</a:t>
            </a:fld>
            <a:endParaRPr lang="en-US" dirty="0"/>
          </a:p>
        </p:txBody>
      </p:sp>
    </p:spTree>
    <p:extLst>
      <p:ext uri="{BB962C8B-B14F-4D97-AF65-F5344CB8AC3E}">
        <p14:creationId xmlns:p14="http://schemas.microsoft.com/office/powerpoint/2010/main" val="999526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a calculator.  WIC</a:t>
            </a:r>
            <a:r>
              <a:rPr lang="en-US" baseline="0" dirty="0" smtClean="0"/>
              <a:t> takes what you know about solid waste – how many tons of stuff are going to what sorts of places – and figures the life cycle environmental impacts for that stuff.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It also lets you imagine you are handling waste in different ways…. And see how the impacts change.   Like maybe you would want to increase composting, or reduce food waste overall.</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15</a:t>
            </a:fld>
            <a:endParaRPr lang="en-US" dirty="0"/>
          </a:p>
        </p:txBody>
      </p:sp>
    </p:spTree>
    <p:extLst>
      <p:ext uri="{BB962C8B-B14F-4D97-AF65-F5344CB8AC3E}">
        <p14:creationId xmlns:p14="http://schemas.microsoft.com/office/powerpoint/2010/main" val="302086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16</a:t>
            </a:fld>
            <a:endParaRPr lang="en-US" dirty="0"/>
          </a:p>
        </p:txBody>
      </p:sp>
    </p:spTree>
    <p:extLst>
      <p:ext uri="{BB962C8B-B14F-4D97-AF65-F5344CB8AC3E}">
        <p14:creationId xmlns:p14="http://schemas.microsoft.com/office/powerpoint/2010/main" val="3622939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versions of the calculator.</a:t>
            </a:r>
          </a:p>
          <a:p>
            <a:endParaRPr lang="en-US" dirty="0" smtClean="0"/>
          </a:p>
          <a:p>
            <a:r>
              <a:rPr lang="en-US" dirty="0" smtClean="0"/>
              <a:t>First,</a:t>
            </a:r>
            <a:r>
              <a:rPr lang="en-US" baseline="0" dirty="0" smtClean="0"/>
              <a:t> there is a web app.  You just saw me using a little bit of the web app, but it has lots of screens.  The web app comes pre-loaded with some data sets representing counties in Oregon, and also has an interface where you can enter your own waste data.  This is probably the easiest place to start, but you are somewhat limited to the particular analyses the screens have been designed to do.</a:t>
            </a:r>
          </a:p>
          <a:p>
            <a:endParaRPr lang="en-US" baseline="0" dirty="0" smtClean="0"/>
          </a:p>
          <a:p>
            <a:r>
              <a:rPr lang="en-US" baseline="0" dirty="0" smtClean="0"/>
              <a:t>If you want to go beyond that, the Calculator is also available as a whole code base.  If you can program in R, you can take the core files from the project and alter them to suit your own needs.  An example analysis is included.  </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17</a:t>
            </a:fld>
            <a:endParaRPr lang="en-US" dirty="0"/>
          </a:p>
        </p:txBody>
      </p:sp>
    </p:spTree>
    <p:extLst>
      <p:ext uri="{BB962C8B-B14F-4D97-AF65-F5344CB8AC3E}">
        <p14:creationId xmlns:p14="http://schemas.microsoft.com/office/powerpoint/2010/main" val="1026026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versions of the calculator.</a:t>
            </a:r>
          </a:p>
          <a:p>
            <a:endParaRPr lang="en-US" dirty="0" smtClean="0"/>
          </a:p>
          <a:p>
            <a:r>
              <a:rPr lang="en-US" dirty="0" smtClean="0"/>
              <a:t>First,</a:t>
            </a:r>
            <a:r>
              <a:rPr lang="en-US" baseline="0" dirty="0" smtClean="0"/>
              <a:t> there is a web app.  You just saw me using a little bit of the web app, but it has lots of screens.  The web app comes pre-loaded with some data sets representing counties in Oregon, and also has an interface where you can enter your own waste data.  This is probably the easiest place to start, but you are somewhat limited to the particular analyses the screens have been designed to do.</a:t>
            </a:r>
          </a:p>
          <a:p>
            <a:endParaRPr lang="en-US" baseline="0" dirty="0" smtClean="0"/>
          </a:p>
          <a:p>
            <a:r>
              <a:rPr lang="en-US" baseline="0" dirty="0" smtClean="0"/>
              <a:t>If you want to go beyond that, the Calculator is also available as a whole code base.  If you can program in R, you can take the core files from the project and alter them to suit your own needs.  An example analysis is included.  </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18</a:t>
            </a:fld>
            <a:endParaRPr lang="en-US" dirty="0"/>
          </a:p>
        </p:txBody>
      </p:sp>
    </p:spTree>
    <p:extLst>
      <p:ext uri="{BB962C8B-B14F-4D97-AF65-F5344CB8AC3E}">
        <p14:creationId xmlns:p14="http://schemas.microsoft.com/office/powerpoint/2010/main" val="1673967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19</a:t>
            </a:fld>
            <a:endParaRPr lang="en-US" dirty="0"/>
          </a:p>
        </p:txBody>
      </p:sp>
    </p:spTree>
    <p:extLst>
      <p:ext uri="{BB962C8B-B14F-4D97-AF65-F5344CB8AC3E}">
        <p14:creationId xmlns:p14="http://schemas.microsoft.com/office/powerpoint/2010/main" val="405868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tell you the context for this project</a:t>
            </a:r>
            <a:r>
              <a:rPr lang="en-US" baseline="0" dirty="0" smtClean="0"/>
              <a:t> – that is, the “big problem” that the Calculator addresses.</a:t>
            </a:r>
          </a:p>
          <a:p>
            <a:endParaRPr lang="en-US" baseline="0" dirty="0" smtClean="0"/>
          </a:p>
          <a:p>
            <a:r>
              <a:rPr lang="en-US" baseline="0" dirty="0" smtClean="0"/>
              <a:t>I’ll tell you what the Calculator does, who it’s for, how it works, and ways you can use it.</a:t>
            </a:r>
          </a:p>
          <a:p>
            <a:endParaRPr lang="en-US" baseline="0" dirty="0" smtClean="0"/>
          </a:p>
          <a:p>
            <a:r>
              <a:rPr lang="en-US" baseline="0" dirty="0" smtClean="0"/>
              <a:t>I’m also going to tell you about some important things that the Waste Impact Calculator leaves out.  Every model has limitations, and to use the model wisely, you need to know what those limitations are.  I’ll mention a few alternatives.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a:t>
            </a:fld>
            <a:endParaRPr lang="en-US" dirty="0"/>
          </a:p>
        </p:txBody>
      </p:sp>
    </p:spTree>
    <p:extLst>
      <p:ext uri="{BB962C8B-B14F-4D97-AF65-F5344CB8AC3E}">
        <p14:creationId xmlns:p14="http://schemas.microsoft.com/office/powerpoint/2010/main" val="1874149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element</a:t>
            </a:r>
            <a:r>
              <a:rPr lang="en-US" baseline="0" dirty="0" smtClean="0"/>
              <a:t> of solid waste data</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21</a:t>
            </a:fld>
            <a:endParaRPr lang="en-US" dirty="0"/>
          </a:p>
        </p:txBody>
      </p:sp>
    </p:spTree>
    <p:extLst>
      <p:ext uri="{BB962C8B-B14F-4D97-AF65-F5344CB8AC3E}">
        <p14:creationId xmlns:p14="http://schemas.microsoft.com/office/powerpoint/2010/main" val="1523635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24</a:t>
            </a:fld>
            <a:endParaRPr lang="en-US" dirty="0"/>
          </a:p>
        </p:txBody>
      </p:sp>
    </p:spTree>
    <p:extLst>
      <p:ext uri="{BB962C8B-B14F-4D97-AF65-F5344CB8AC3E}">
        <p14:creationId xmlns:p14="http://schemas.microsoft.com/office/powerpoint/2010/main" val="3809467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25</a:t>
            </a:fld>
            <a:endParaRPr lang="en-US" dirty="0"/>
          </a:p>
        </p:txBody>
      </p:sp>
    </p:spTree>
    <p:extLst>
      <p:ext uri="{BB962C8B-B14F-4D97-AF65-F5344CB8AC3E}">
        <p14:creationId xmlns:p14="http://schemas.microsoft.com/office/powerpoint/2010/main" val="2136600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clarify some details that you might be wondering about.</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26</a:t>
            </a:fld>
            <a:endParaRPr lang="en-US" dirty="0"/>
          </a:p>
        </p:txBody>
      </p:sp>
    </p:spTree>
    <p:extLst>
      <p:ext uri="{BB962C8B-B14F-4D97-AF65-F5344CB8AC3E}">
        <p14:creationId xmlns:p14="http://schemas.microsoft.com/office/powerpoint/2010/main" val="3283830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28</a:t>
            </a:fld>
            <a:endParaRPr lang="en-US" dirty="0"/>
          </a:p>
        </p:txBody>
      </p:sp>
    </p:spTree>
    <p:extLst>
      <p:ext uri="{BB962C8B-B14F-4D97-AF65-F5344CB8AC3E}">
        <p14:creationId xmlns:p14="http://schemas.microsoft.com/office/powerpoint/2010/main" val="2489235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29</a:t>
            </a:fld>
            <a:endParaRPr lang="en-US" dirty="0"/>
          </a:p>
        </p:txBody>
      </p:sp>
    </p:spTree>
    <p:extLst>
      <p:ext uri="{BB962C8B-B14F-4D97-AF65-F5344CB8AC3E}">
        <p14:creationId xmlns:p14="http://schemas.microsoft.com/office/powerpoint/2010/main" val="2592780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30</a:t>
            </a:fld>
            <a:endParaRPr lang="en-US" dirty="0"/>
          </a:p>
        </p:txBody>
      </p:sp>
    </p:spTree>
    <p:extLst>
      <p:ext uri="{BB962C8B-B14F-4D97-AF65-F5344CB8AC3E}">
        <p14:creationId xmlns:p14="http://schemas.microsoft.com/office/powerpoint/2010/main" val="1915274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31</a:t>
            </a:fld>
            <a:endParaRPr lang="en-US" dirty="0"/>
          </a:p>
        </p:txBody>
      </p:sp>
    </p:spTree>
    <p:extLst>
      <p:ext uri="{BB962C8B-B14F-4D97-AF65-F5344CB8AC3E}">
        <p14:creationId xmlns:p14="http://schemas.microsoft.com/office/powerpoint/2010/main" val="2668573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an intuitive definition.</a:t>
            </a:r>
            <a:r>
              <a:rPr lang="en-US" baseline="0" dirty="0" smtClean="0"/>
              <a:t>  </a:t>
            </a:r>
          </a:p>
          <a:p>
            <a:endParaRPr lang="en-US" baseline="0" dirty="0" smtClean="0"/>
          </a:p>
          <a:p>
            <a:r>
              <a:rPr lang="en-US" dirty="0" smtClean="0"/>
              <a:t>Here’s a picture of a municipal</a:t>
            </a:r>
            <a:r>
              <a:rPr lang="en-US" baseline="0" dirty="0" smtClean="0"/>
              <a:t> trash collection.  Notice how the cans of trash and recycling are all clearly separated from the houses?  Waste can be defined as the stuff that people get rid of!</a:t>
            </a:r>
          </a:p>
          <a:p>
            <a:endParaRPr lang="en-US" baseline="0" dirty="0" smtClean="0"/>
          </a:p>
          <a:p>
            <a:r>
              <a:rPr lang="en-US" baseline="0" dirty="0" smtClean="0"/>
              <a:t>That’s the viewpoint of historian Susan </a:t>
            </a:r>
            <a:r>
              <a:rPr lang="en-US" baseline="0" dirty="0" err="1" smtClean="0"/>
              <a:t>Strasser</a:t>
            </a:r>
            <a:r>
              <a:rPr lang="en-US" baseline="0" dirty="0" smtClean="0"/>
              <a:t>, in her book Waste and Want, and it’s really profound if you dwell on it.</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33</a:t>
            </a:fld>
            <a:endParaRPr lang="en-US" dirty="0"/>
          </a:p>
        </p:txBody>
      </p:sp>
    </p:spTree>
    <p:extLst>
      <p:ext uri="{BB962C8B-B14F-4D97-AF65-F5344CB8AC3E}">
        <p14:creationId xmlns:p14="http://schemas.microsoft.com/office/powerpoint/2010/main" val="2443004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legalistic</a:t>
            </a:r>
            <a:r>
              <a:rPr lang="en-US" baseline="0" dirty="0" smtClean="0"/>
              <a:t> definitions of solid waste can be found in statistics from governments and nonprofits.  Here’s a chart from the UN that attempts to break down all the different parties or activities that might have stuff to get rid of – that is, who might produce solid waste.</a:t>
            </a:r>
          </a:p>
          <a:p>
            <a:endParaRPr lang="en-US" baseline="0" dirty="0" smtClean="0"/>
          </a:p>
          <a:p>
            <a:r>
              <a:rPr lang="en-US" baseline="0" dirty="0" smtClean="0"/>
              <a:t>There are commercial operations, like stores, and households.  Government statistics usually do include those in what they call solid waste, so I’ll put check marks by those operations.</a:t>
            </a:r>
          </a:p>
          <a:p>
            <a:endParaRPr lang="en-US" baseline="0" dirty="0" smtClean="0"/>
          </a:p>
          <a:p>
            <a:r>
              <a:rPr lang="en-US" baseline="0" dirty="0" smtClean="0"/>
              <a:t>But all sorts of other operations also have to get rid of stuff.  Such as industrial operations, energy production facilities, water treatment plants, and construction sites.   Governments differ greatly in whether they include these things in what they call solid waste.</a:t>
            </a:r>
          </a:p>
          <a:p>
            <a:endParaRPr lang="en-US" baseline="0" dirty="0" smtClean="0"/>
          </a:p>
          <a:p>
            <a:r>
              <a:rPr lang="en-US" baseline="0" dirty="0" smtClean="0"/>
              <a:t>And nobody includes the huge amounts of waste that are generated in agricultural, forestry, and mining operations.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34</a:t>
            </a:fld>
            <a:endParaRPr lang="en-US" dirty="0"/>
          </a:p>
        </p:txBody>
      </p:sp>
    </p:spTree>
    <p:extLst>
      <p:ext uri="{BB962C8B-B14F-4D97-AF65-F5344CB8AC3E}">
        <p14:creationId xmlns:p14="http://schemas.microsoft.com/office/powerpoint/2010/main" val="276711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context for the Waste</a:t>
            </a:r>
            <a:r>
              <a:rPr lang="en-US" baseline="0" dirty="0" smtClean="0"/>
              <a:t> Impact Calculator project might be called “the problem of waste.”</a:t>
            </a:r>
            <a:endParaRPr lang="en-US" dirty="0" smtClean="0"/>
          </a:p>
          <a:p>
            <a:endParaRPr lang="en-US" dirty="0" smtClean="0"/>
          </a:p>
          <a:p>
            <a:r>
              <a:rPr lang="en-US" dirty="0" smtClean="0"/>
              <a:t>Throughout the past</a:t>
            </a:r>
            <a:r>
              <a:rPr lang="en-US" baseline="0" dirty="0" smtClean="0"/>
              <a:t> 50 or 60 years solid waste has been seen as a problem.  But our perceptions of how waste is a problem has evolved. </a:t>
            </a:r>
          </a:p>
          <a:p>
            <a:endParaRPr lang="en-US" baseline="0" dirty="0" smtClean="0"/>
          </a:p>
          <a:p>
            <a:r>
              <a:rPr lang="en-US" baseline="0" dirty="0" smtClean="0"/>
              <a:t>Back in the 70s, when this picture was taken, there was a sense that waste represented a squandering of resources, but the main civic concern was that there was literally not enough room to store garbage.</a:t>
            </a:r>
          </a:p>
          <a:p>
            <a:endParaRPr lang="en-US" baseline="0" dirty="0" smtClean="0"/>
          </a:p>
          <a:p>
            <a:r>
              <a:rPr lang="en-US" baseline="0" dirty="0" smtClean="0"/>
              <a:t>More recently, there has been a lot of concern about trash that has been mishandled, and gets into aquatic environments, where it harms wildlife.</a:t>
            </a:r>
          </a:p>
          <a:p>
            <a:endParaRPr lang="en-US" baseline="0" dirty="0" smtClean="0"/>
          </a:p>
          <a:p>
            <a:r>
              <a:rPr lang="en-US" baseline="0" dirty="0" smtClean="0"/>
              <a:t>Finally, over the past 20 or 30 years there’s been a growing awareness of another kind of environmental harm.  All that trash we see – whether it is being handled correctly or not – has to come from somewhere.  It has to be created and used before it’s thrown away.  And all those processes create environmental impacts like greenhouse gas emissions.</a:t>
            </a:r>
          </a:p>
          <a:p>
            <a:endParaRPr lang="en-US" baseline="0" dirty="0" smtClean="0"/>
          </a:p>
          <a:p>
            <a:r>
              <a:rPr lang="en-US" baseline="0" dirty="0" smtClean="0"/>
              <a:t>So all this trash you see is kind of just the tip of the iceberg in terms of environmental effects.</a:t>
            </a:r>
          </a:p>
          <a:p>
            <a:endParaRPr lang="en-US" baseline="0" dirty="0" smtClean="0"/>
          </a:p>
          <a:p>
            <a:r>
              <a:rPr lang="en-US" baseline="0" dirty="0" smtClean="0"/>
              <a:t>It is this third problem that the Waste Impact Calculator is concerned with.</a:t>
            </a:r>
          </a:p>
          <a:p>
            <a:endParaRPr lang="en-US" baseline="0" dirty="0" smtClean="0"/>
          </a:p>
          <a:p>
            <a:r>
              <a:rPr lang="en-US" baseline="0" dirty="0" smtClean="0"/>
              <a:t> </a:t>
            </a:r>
          </a:p>
          <a:p>
            <a:r>
              <a:rPr lang="en-US" baseline="0" dirty="0" smtClean="0"/>
              <a:t>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a:t>
            </a:fld>
            <a:endParaRPr lang="en-US" dirty="0"/>
          </a:p>
        </p:txBody>
      </p:sp>
    </p:spTree>
    <p:extLst>
      <p:ext uri="{BB962C8B-B14F-4D97-AF65-F5344CB8AC3E}">
        <p14:creationId xmlns:p14="http://schemas.microsoft.com/office/powerpoint/2010/main" val="1080559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means when you hear the term solid waste, you are usually just hearing about municipal and commercial waste.</a:t>
            </a:r>
            <a:r>
              <a:rPr lang="en-US" baseline="0" dirty="0" smtClean="0"/>
              <a:t>  That’s how the term is used in the Waste Impact Calculator, because that’s how Oregon defines it in its state environmental law.</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35</a:t>
            </a:fld>
            <a:endParaRPr lang="en-US" dirty="0"/>
          </a:p>
        </p:txBody>
      </p:sp>
    </p:spTree>
    <p:extLst>
      <p:ext uri="{BB962C8B-B14F-4D97-AF65-F5344CB8AC3E}">
        <p14:creationId xmlns:p14="http://schemas.microsoft.com/office/powerpoint/2010/main" val="3097335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get more and more into the environmental</a:t>
            </a:r>
            <a:r>
              <a:rPr lang="en-US" baseline="0" dirty="0" smtClean="0"/>
              <a:t> effects of solid waste</a:t>
            </a:r>
            <a:r>
              <a:rPr lang="en-US" dirty="0" smtClean="0"/>
              <a:t>, it’s important to remember that there are lots of materials</a:t>
            </a:r>
            <a:r>
              <a:rPr lang="en-US" baseline="0" dirty="0" smtClean="0"/>
              <a:t> which have a big impact on the environment that solid waste statistics will never tell you about.</a:t>
            </a:r>
          </a:p>
          <a:p>
            <a:endParaRPr lang="en-US" baseline="0" dirty="0" smtClean="0"/>
          </a:p>
          <a:p>
            <a:r>
              <a:rPr lang="en-US" baseline="0" dirty="0" smtClean="0"/>
              <a:t>Concrete is one example.  It’s responsible for a large portion of greenhouse gas emissions planet wide, but the concrete they pour today won’t be in the solid waste stream – if it’s even counted – for a hundred years.</a:t>
            </a:r>
          </a:p>
          <a:p>
            <a:endParaRPr lang="en-US" baseline="0" dirty="0" smtClean="0"/>
          </a:p>
          <a:p>
            <a:r>
              <a:rPr lang="en-US" baseline="0" dirty="0" smtClean="0"/>
              <a:t>So solid waste is surely related to affluence and consumption, but solid waste doesn’t tell the whole story about how materials and products influence the environment.</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36</a:t>
            </a:fld>
            <a:endParaRPr lang="en-US"/>
          </a:p>
        </p:txBody>
      </p:sp>
    </p:spTree>
    <p:extLst>
      <p:ext uri="{BB962C8B-B14F-4D97-AF65-F5344CB8AC3E}">
        <p14:creationId xmlns:p14="http://schemas.microsoft.com/office/powerpoint/2010/main" val="924782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get more and more into the environmental</a:t>
            </a:r>
            <a:r>
              <a:rPr lang="en-US" baseline="0" dirty="0" smtClean="0"/>
              <a:t> effects of solid waste</a:t>
            </a:r>
            <a:r>
              <a:rPr lang="en-US" dirty="0" smtClean="0"/>
              <a:t>, it’s important to remember that there are lots of materials</a:t>
            </a:r>
            <a:r>
              <a:rPr lang="en-US" baseline="0" dirty="0" smtClean="0"/>
              <a:t> which have a big impact on the environment that solid waste statistics will never tell you about.</a:t>
            </a:r>
          </a:p>
          <a:p>
            <a:endParaRPr lang="en-US" baseline="0" dirty="0" smtClean="0"/>
          </a:p>
          <a:p>
            <a:r>
              <a:rPr lang="en-US" baseline="0" dirty="0" smtClean="0"/>
              <a:t>Concrete is one example.  It’s responsible for a large portion of greenhouse gas emissions planet wide, but the concrete they pour today won’t be in the solid waste stream – if it’s even counted – for a hundred years.</a:t>
            </a:r>
          </a:p>
          <a:p>
            <a:endParaRPr lang="en-US" baseline="0" dirty="0" smtClean="0"/>
          </a:p>
          <a:p>
            <a:r>
              <a:rPr lang="en-US" baseline="0" dirty="0" smtClean="0"/>
              <a:t>So solid waste is surely related to affluence and consumption, but solid waste doesn’t tell the whole story about how materials and products influence the environment.</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37</a:t>
            </a:fld>
            <a:endParaRPr lang="en-US"/>
          </a:p>
        </p:txBody>
      </p:sp>
    </p:spTree>
    <p:extLst>
      <p:ext uri="{BB962C8B-B14F-4D97-AF65-F5344CB8AC3E}">
        <p14:creationId xmlns:p14="http://schemas.microsoft.com/office/powerpoint/2010/main" val="2675513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into this a little bit deeper, I need to describe two different ways of perceiving and measuring waste.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4</a:t>
            </a:fld>
            <a:endParaRPr lang="en-US" dirty="0"/>
          </a:p>
        </p:txBody>
      </p:sp>
    </p:spTree>
    <p:extLst>
      <p:ext uri="{BB962C8B-B14F-4D97-AF65-F5344CB8AC3E}">
        <p14:creationId xmlns:p14="http://schemas.microsoft.com/office/powerpoint/2010/main" val="417665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traditional way of looking at waste is to just quantify how much of it there is when you collect it.  So for example there are trucks that pick waste up from your curbside and take it to landfill or recycling.</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5</a:t>
            </a:fld>
            <a:endParaRPr lang="en-US" dirty="0"/>
          </a:p>
        </p:txBody>
      </p:sp>
    </p:spTree>
    <p:extLst>
      <p:ext uri="{BB962C8B-B14F-4D97-AF65-F5344CB8AC3E}">
        <p14:creationId xmlns:p14="http://schemas.microsoft.com/office/powerpoint/2010/main" val="5608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activities translate into statistics.  Waste generation is the total weight of stuff in both kinds of bins.  And the recycling, recovery, or diversion rate is a percentage – the amount of stuff in the recycling bin divided by the total generation. </a:t>
            </a:r>
          </a:p>
          <a:p>
            <a:endParaRPr lang="en-US" baseline="0" dirty="0" smtClean="0"/>
          </a:p>
          <a:p>
            <a:r>
              <a:rPr lang="en-US" baseline="0" dirty="0" smtClean="0"/>
              <a:t>Now rules for what gets counted in each of these bins can vary from place to place, but the idea remains the same.</a:t>
            </a:r>
          </a:p>
          <a:p>
            <a:endParaRPr lang="en-US" baseline="0" dirty="0" smtClean="0"/>
          </a:p>
          <a:p>
            <a:r>
              <a:rPr lang="en-US" baseline="0" dirty="0" smtClean="0"/>
              <a:t>Governments tend to set rules or goals encouraging more recycling or diversion, and sometimes less generation.</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6</a:t>
            </a:fld>
            <a:endParaRPr lang="en-US" dirty="0"/>
          </a:p>
        </p:txBody>
      </p:sp>
    </p:spTree>
    <p:extLst>
      <p:ext uri="{BB962C8B-B14F-4D97-AF65-F5344CB8AC3E}">
        <p14:creationId xmlns:p14="http://schemas.microsoft.com/office/powerpoint/2010/main" val="309183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Weight based measurements</a:t>
            </a:r>
            <a:r>
              <a:rPr lang="en-US" baseline="0" dirty="0" smtClean="0"/>
              <a:t> are attractive and easy to do, because it’s easy to drive a truck onto a scale.  </a:t>
            </a:r>
            <a:r>
              <a:rPr lang="en-US" dirty="0" smtClean="0"/>
              <a:t>However, this</a:t>
            </a:r>
            <a:r>
              <a:rPr lang="en-US" baseline="0" dirty="0" smtClean="0"/>
              <a:t> weight-based view misses something important: environmental impacts.  </a:t>
            </a:r>
          </a:p>
          <a:p>
            <a:endParaRPr lang="en-US" baseline="0" dirty="0" smtClean="0"/>
          </a:p>
          <a:p>
            <a:r>
              <a:rPr lang="en-US" baseline="0" dirty="0" smtClean="0"/>
              <a:t>When that truck comes to get your stuff and take it to the landfill or recycling, it burns fuel, so it creates GHG emissions.   The landfill itself might affect water quality – or land use change.</a:t>
            </a:r>
          </a:p>
          <a:p>
            <a:endParaRPr lang="en-US" baseline="0" dirty="0" smtClean="0"/>
          </a:p>
          <a:p>
            <a:r>
              <a:rPr lang="en-US" baseline="0" dirty="0" smtClean="0"/>
              <a:t>These indirect effects of human activity are called environmental impacts.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7</a:t>
            </a:fld>
            <a:endParaRPr lang="en-US" dirty="0"/>
          </a:p>
        </p:txBody>
      </p:sp>
    </p:spTree>
    <p:extLst>
      <p:ext uri="{BB962C8B-B14F-4D97-AF65-F5344CB8AC3E}">
        <p14:creationId xmlns:p14="http://schemas.microsoft.com/office/powerpoint/2010/main" val="318848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once you start thinking</a:t>
            </a:r>
            <a:r>
              <a:rPr lang="en-US" baseline="0" dirty="0" smtClean="0"/>
              <a:t> about environmental impacts, you realize they don’t just occur when you are throwing something away or recycling it. </a:t>
            </a:r>
          </a:p>
          <a:p>
            <a:endParaRPr lang="en-US" baseline="0" dirty="0" smtClean="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8</a:t>
            </a:fld>
            <a:endParaRPr lang="en-US" dirty="0"/>
          </a:p>
        </p:txBody>
      </p:sp>
    </p:spTree>
    <p:extLst>
      <p:ext uri="{BB962C8B-B14F-4D97-AF65-F5344CB8AC3E}">
        <p14:creationId xmlns:p14="http://schemas.microsoft.com/office/powerpoint/2010/main" val="1664412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that we see as trash comes from somewhere.  It was extracted from the earth somehow…</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9</a:t>
            </a:fld>
            <a:endParaRPr lang="en-US" dirty="0"/>
          </a:p>
        </p:txBody>
      </p:sp>
    </p:spTree>
    <p:extLst>
      <p:ext uri="{BB962C8B-B14F-4D97-AF65-F5344CB8AC3E}">
        <p14:creationId xmlns:p14="http://schemas.microsoft.com/office/powerpoint/2010/main" val="1628815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en-US" dirty="0"/>
          </a:p>
        </p:txBody>
      </p:sp>
      <p:pic>
        <p:nvPicPr>
          <p:cNvPr id="14" name="Picture 13"/>
          <p:cNvPicPr preferRelativeResize="0">
            <a:picLocks/>
          </p:cNvPicPr>
          <p:nvPr userDrawn="1"/>
        </p:nvPicPr>
        <p:blipFill>
          <a:blip r:embed="rId2"/>
          <a:stretch>
            <a:fillRect/>
          </a:stretch>
        </p:blipFill>
        <p:spPr>
          <a:xfrm>
            <a:off x="-63497" y="3499623"/>
            <a:ext cx="12356815" cy="32004"/>
          </a:xfrm>
          <a:prstGeom prst="rect">
            <a:avLst/>
          </a:prstGeom>
        </p:spPr>
      </p:pic>
    </p:spTree>
    <p:extLst>
      <p:ext uri="{BB962C8B-B14F-4D97-AF65-F5344CB8AC3E}">
        <p14:creationId xmlns:p14="http://schemas.microsoft.com/office/powerpoint/2010/main" val="26518788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339041" cy="1600200"/>
          </a:xfrm>
        </p:spPr>
        <p:txBody>
          <a:bodyPr anchor="b">
            <a:normAutofit/>
          </a:bodyPr>
          <a:lstStyle>
            <a:lvl1pPr>
              <a:defRPr sz="3600">
                <a:solidFill>
                  <a:schemeClr val="bg1">
                    <a:lumMod val="50000"/>
                  </a:schemeClr>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067780" y="995364"/>
            <a:ext cx="5106651"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173858"/>
            <a:ext cx="4339041" cy="3695131"/>
          </a:xfrm>
        </p:spPr>
        <p:txBody>
          <a:bodyPr>
            <a:normAutofit/>
          </a:bodyPr>
          <a:lstStyle>
            <a:lvl1pPr marL="0" indent="0">
              <a:buNone/>
              <a:defRPr sz="2400" b="1"/>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9143" y="6355598"/>
            <a:ext cx="1523378" cy="365125"/>
          </a:xfrm>
          <a:prstGeom prst="rect">
            <a:avLst/>
          </a:prstGeom>
        </p:spPr>
        <p:txBody>
          <a:bodyPr/>
          <a:lstStyle>
            <a:lvl1pPr>
              <a:defRPr sz="1400">
                <a:solidFill>
                  <a:schemeClr val="bg1">
                    <a:lumMod val="50000"/>
                  </a:schemeClr>
                </a:solidFill>
              </a:defRPr>
            </a:lvl1pPr>
          </a:lstStyle>
          <a:p>
            <a:fld id="{D5A69446-7FC9-458A-B9CF-982E6A275615}" type="datetime5">
              <a:rPr lang="en-US" smtClean="0"/>
              <a:pPr/>
              <a:t>31-Mar-20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8144312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072343"/>
            <a:ext cx="10515600" cy="490334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7" name="Picture 6"/>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3761020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354349"/>
            <a:ext cx="4926106"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54588" y="1354349"/>
            <a:ext cx="4899212"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6" name="Picture 5"/>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19737478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2828"/>
            <a:ext cx="10515600" cy="88751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004373"/>
            <a:ext cx="5157787"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1767091"/>
            <a:ext cx="5157787"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004373"/>
            <a:ext cx="5183188"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1767091"/>
            <a:ext cx="5183188"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10" name="Picture 9"/>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27880284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821"/>
            <a:ext cx="10515600" cy="877075"/>
          </a:xfrm>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32540040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19277567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normAutofit/>
          </a:bodyPr>
          <a:lstStyle>
            <a:lvl1pPr>
              <a:defRPr sz="44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6167956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losing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vl1pPr>
          </a:lstStyle>
          <a:p>
            <a:r>
              <a:rPr lang="en-US" dirty="0" smtClean="0"/>
              <a:t>Click to edit closing style</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closing subtitle style</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40198620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0829" y="6355598"/>
            <a:ext cx="1531692" cy="365125"/>
          </a:xfrm>
          <a:prstGeom prst="rect">
            <a:avLst/>
          </a:prstGeom>
        </p:spPr>
        <p:txBody>
          <a:bodyPr/>
          <a:lstStyle>
            <a:lvl1pPr>
              <a:defRPr sz="1400">
                <a:solidFill>
                  <a:schemeClr val="bg1">
                    <a:lumMod val="50000"/>
                  </a:schemeClr>
                </a:solidFill>
              </a:defRPr>
            </a:lvl1pPr>
          </a:lstStyle>
          <a:p>
            <a:fld id="{F65865B0-6C7F-46CD-814F-072C0560D684}" type="datetime5">
              <a:rPr lang="en-US" smtClean="0"/>
              <a:pPr/>
              <a:t>31-Mar-20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2315888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820"/>
            <a:ext cx="10515600" cy="86382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188722"/>
            <a:ext cx="10515600" cy="478075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95115" y="6024033"/>
            <a:ext cx="671805" cy="671805"/>
          </a:xfrm>
          <a:prstGeom prst="rect">
            <a:avLst/>
          </a:prstGeom>
        </p:spPr>
      </p:pic>
      <p:pic>
        <p:nvPicPr>
          <p:cNvPr id="6" name="Picture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2824" y="6020363"/>
            <a:ext cx="676656" cy="676656"/>
          </a:xfrm>
          <a:prstGeom prst="rect">
            <a:avLst/>
          </a:prstGeom>
        </p:spPr>
      </p:pic>
    </p:spTree>
    <p:extLst>
      <p:ext uri="{BB962C8B-B14F-4D97-AF65-F5344CB8AC3E}">
        <p14:creationId xmlns:p14="http://schemas.microsoft.com/office/powerpoint/2010/main" val="37195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1" r:id="rId7"/>
    <p:sldLayoutId id="2147483659" r:id="rId8"/>
    <p:sldLayoutId id="2147483656" r:id="rId9"/>
    <p:sldLayoutId id="2147483657" r:id="rId10"/>
  </p:sldLayoutIdLst>
  <p:timing>
    <p:tnLst>
      <p:par>
        <p:cTn id="1" dur="indefinite" restart="never" nodeType="tmRoot"/>
      </p:par>
    </p:tnLst>
  </p:timing>
  <p:hf hdr="0" ftr="0"/>
  <p:txStyles>
    <p:titleStyle>
      <a:lvl1pPr algn="l" defTabSz="914377" rtl="0" eaLnBrk="1" latinLnBrk="0" hangingPunct="1">
        <a:lnSpc>
          <a:spcPct val="90000"/>
        </a:lnSpc>
        <a:spcBef>
          <a:spcPct val="0"/>
        </a:spcBef>
        <a:buNone/>
        <a:defRPr sz="4000" b="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the</a:t>
            </a:r>
            <a:br>
              <a:rPr lang="en-US" dirty="0" smtClean="0"/>
            </a:br>
            <a:r>
              <a:rPr lang="en-US" dirty="0" smtClean="0"/>
              <a:t>Waste Impact Calculator</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2498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come from across a whole life cycle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6"/>
          </a:xfrm>
        </p:spPr>
      </p:pic>
      <p:sp>
        <p:nvSpPr>
          <p:cNvPr id="4" name="Slide Number Placeholder 3"/>
          <p:cNvSpPr>
            <a:spLocks noGrp="1"/>
          </p:cNvSpPr>
          <p:nvPr>
            <p:ph type="sldNum" sz="quarter" idx="12"/>
          </p:nvPr>
        </p:nvSpPr>
        <p:spPr/>
        <p:txBody>
          <a:bodyPr/>
          <a:lstStyle/>
          <a:p>
            <a:fld id="{7DA5641C-54BD-4C62-9281-36F8A3AC5EF8}" type="slidenum">
              <a:rPr lang="en-US" smtClean="0"/>
              <a:pPr/>
              <a:t>10</a:t>
            </a:fld>
            <a:endParaRPr lang="en-US" dirty="0"/>
          </a:p>
        </p:txBody>
      </p:sp>
    </p:spTree>
    <p:extLst>
      <p:ext uri="{BB962C8B-B14F-4D97-AF65-F5344CB8AC3E}">
        <p14:creationId xmlns:p14="http://schemas.microsoft.com/office/powerpoint/2010/main" val="2608934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come from across a whole life cycle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6"/>
          </a:xfrm>
        </p:spPr>
      </p:pic>
      <p:sp>
        <p:nvSpPr>
          <p:cNvPr id="4" name="Slide Number Placeholder 3"/>
          <p:cNvSpPr>
            <a:spLocks noGrp="1"/>
          </p:cNvSpPr>
          <p:nvPr>
            <p:ph type="sldNum" sz="quarter" idx="12"/>
          </p:nvPr>
        </p:nvSpPr>
        <p:spPr/>
        <p:txBody>
          <a:bodyPr/>
          <a:lstStyle/>
          <a:p>
            <a:fld id="{7DA5641C-54BD-4C62-9281-36F8A3AC5EF8}" type="slidenum">
              <a:rPr lang="en-US" smtClean="0"/>
              <a:pPr/>
              <a:t>11</a:t>
            </a:fld>
            <a:endParaRPr lang="en-US" dirty="0"/>
          </a:p>
        </p:txBody>
      </p:sp>
    </p:spTree>
    <p:extLst>
      <p:ext uri="{BB962C8B-B14F-4D97-AF65-F5344CB8AC3E}">
        <p14:creationId xmlns:p14="http://schemas.microsoft.com/office/powerpoint/2010/main" val="1083229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come from across a whole life cycle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6"/>
          </a:xfrm>
        </p:spPr>
      </p:pic>
      <p:sp>
        <p:nvSpPr>
          <p:cNvPr id="4" name="Slide Number Placeholder 3"/>
          <p:cNvSpPr>
            <a:spLocks noGrp="1"/>
          </p:cNvSpPr>
          <p:nvPr>
            <p:ph type="sldNum" sz="quarter" idx="12"/>
          </p:nvPr>
        </p:nvSpPr>
        <p:spPr/>
        <p:txBody>
          <a:bodyPr/>
          <a:lstStyle/>
          <a:p>
            <a:fld id="{7DA5641C-54BD-4C62-9281-36F8A3AC5EF8}" type="slidenum">
              <a:rPr lang="en-US" smtClean="0"/>
              <a:pPr/>
              <a:t>12</a:t>
            </a:fld>
            <a:endParaRPr lang="en-US" dirty="0"/>
          </a:p>
        </p:txBody>
      </p:sp>
    </p:spTree>
    <p:extLst>
      <p:ext uri="{BB962C8B-B14F-4D97-AF65-F5344CB8AC3E}">
        <p14:creationId xmlns:p14="http://schemas.microsoft.com/office/powerpoint/2010/main" val="1711275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want to reduce the total “life cycle impact”</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6"/>
          </a:xfrm>
        </p:spPr>
      </p:pic>
      <p:sp>
        <p:nvSpPr>
          <p:cNvPr id="4" name="Slide Number Placeholder 3"/>
          <p:cNvSpPr>
            <a:spLocks noGrp="1"/>
          </p:cNvSpPr>
          <p:nvPr>
            <p:ph type="sldNum" sz="quarter" idx="12"/>
          </p:nvPr>
        </p:nvSpPr>
        <p:spPr/>
        <p:txBody>
          <a:bodyPr/>
          <a:lstStyle/>
          <a:p>
            <a:fld id="{7DA5641C-54BD-4C62-9281-36F8A3AC5EF8}" type="slidenum">
              <a:rPr lang="en-US" smtClean="0"/>
              <a:pPr/>
              <a:t>13</a:t>
            </a:fld>
            <a:endParaRPr lang="en-US" dirty="0"/>
          </a:p>
        </p:txBody>
      </p:sp>
    </p:spTree>
    <p:extLst>
      <p:ext uri="{BB962C8B-B14F-4D97-AF65-F5344CB8AC3E}">
        <p14:creationId xmlns:p14="http://schemas.microsoft.com/office/powerpoint/2010/main" val="4907355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Waste Impact Calculator</a:t>
            </a:r>
            <a:br>
              <a:rPr lang="en-US" dirty="0" smtClean="0"/>
            </a:br>
            <a:r>
              <a:rPr lang="en-US" dirty="0" smtClean="0"/>
              <a:t>bridges the gap</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14</a:t>
            </a:fld>
            <a:endParaRPr lang="en-US" dirty="0"/>
          </a:p>
        </p:txBody>
      </p:sp>
    </p:spTree>
    <p:extLst>
      <p:ext uri="{BB962C8B-B14F-4D97-AF65-F5344CB8AC3E}">
        <p14:creationId xmlns:p14="http://schemas.microsoft.com/office/powerpoint/2010/main" val="3789588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WIC</a:t>
            </a:r>
            <a:endParaRPr lang="en-US" dirty="0"/>
          </a:p>
        </p:txBody>
      </p:sp>
      <p:sp>
        <p:nvSpPr>
          <p:cNvPr id="3" name="Content Placeholder 2"/>
          <p:cNvSpPr>
            <a:spLocks noGrp="1"/>
          </p:cNvSpPr>
          <p:nvPr>
            <p:ph idx="1"/>
          </p:nvPr>
        </p:nvSpPr>
        <p:spPr>
          <a:xfrm>
            <a:off x="838200" y="1072343"/>
            <a:ext cx="5849816" cy="4903342"/>
          </a:xfrm>
        </p:spPr>
        <p:txBody>
          <a:bodyPr/>
          <a:lstStyle/>
          <a:p>
            <a:r>
              <a:rPr lang="en-US" dirty="0" smtClean="0"/>
              <a:t>Intended for people who manage or are interested in managing solid waste – government staff, interested nonprofits, etc.</a:t>
            </a:r>
          </a:p>
          <a:p>
            <a:r>
              <a:rPr lang="en-US" dirty="0"/>
              <a:t>T</a:t>
            </a:r>
            <a:r>
              <a:rPr lang="en-US" dirty="0" smtClean="0"/>
              <a:t>akes standard weight-based data as input</a:t>
            </a:r>
          </a:p>
          <a:p>
            <a:r>
              <a:rPr lang="en-US" dirty="0" smtClean="0"/>
              <a:t>Outputs estimated life cycle impacts</a:t>
            </a:r>
          </a:p>
          <a:p>
            <a:r>
              <a:rPr lang="en-US" dirty="0" smtClean="0"/>
              <a:t>Allows you to experiment with managing waste different ways</a:t>
            </a:r>
          </a:p>
        </p:txBody>
      </p:sp>
      <p:sp>
        <p:nvSpPr>
          <p:cNvPr id="4" name="Slide Number Placeholder 3"/>
          <p:cNvSpPr>
            <a:spLocks noGrp="1"/>
          </p:cNvSpPr>
          <p:nvPr>
            <p:ph type="sldNum" sz="quarter" idx="12"/>
          </p:nvPr>
        </p:nvSpPr>
        <p:spPr/>
        <p:txBody>
          <a:bodyPr/>
          <a:lstStyle/>
          <a:p>
            <a:fld id="{7DA5641C-54BD-4C62-9281-36F8A3AC5EF8}" type="slidenum">
              <a:rPr lang="en-US" smtClean="0"/>
              <a:pPr/>
              <a:t>15</a:t>
            </a:fld>
            <a:endParaRPr lang="en-US" dirty="0"/>
          </a:p>
        </p:txBody>
      </p:sp>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4608" y="2820"/>
            <a:ext cx="4292600" cy="6764995"/>
          </a:xfrm>
          <a:prstGeom prst="rect">
            <a:avLst/>
          </a:prstGeom>
        </p:spPr>
      </p:pic>
    </p:spTree>
    <p:extLst>
      <p:ext uri="{BB962C8B-B14F-4D97-AF65-F5344CB8AC3E}">
        <p14:creationId xmlns:p14="http://schemas.microsoft.com/office/powerpoint/2010/main" val="26101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 few screens to give you the idea</a:t>
            </a:r>
            <a:endParaRPr lang="en-US" dirty="0"/>
          </a:p>
        </p:txBody>
      </p:sp>
      <p:sp>
        <p:nvSpPr>
          <p:cNvPr id="6" name="Subtitle 5"/>
          <p:cNvSpPr>
            <a:spLocks noGrp="1"/>
          </p:cNvSpPr>
          <p:nvPr>
            <p:ph type="subTitle" idx="1"/>
          </p:nvPr>
        </p:nvSpPr>
        <p:spPr/>
        <p:txBody>
          <a:bodyPr/>
          <a:lstStyle/>
          <a:p>
            <a:r>
              <a:rPr lang="en-US" dirty="0" smtClean="0"/>
              <a:t>(switch to app)</a:t>
            </a:r>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16</a:t>
            </a:fld>
            <a:endParaRPr lang="en-US" dirty="0"/>
          </a:p>
        </p:txBody>
      </p:sp>
    </p:spTree>
    <p:extLst>
      <p:ext uri="{BB962C8B-B14F-4D97-AF65-F5344CB8AC3E}">
        <p14:creationId xmlns:p14="http://schemas.microsoft.com/office/powerpoint/2010/main" val="3563458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Versions of the Waste Impact Calculator</a:t>
            </a:r>
            <a:endParaRPr lang="en-US" dirty="0"/>
          </a:p>
        </p:txBody>
      </p:sp>
      <p:sp>
        <p:nvSpPr>
          <p:cNvPr id="6" name="Text Placeholder 5"/>
          <p:cNvSpPr>
            <a:spLocks noGrp="1"/>
          </p:cNvSpPr>
          <p:nvPr>
            <p:ph type="body" idx="1"/>
          </p:nvPr>
        </p:nvSpPr>
        <p:spPr/>
        <p:txBody>
          <a:bodyPr/>
          <a:lstStyle/>
          <a:p>
            <a:r>
              <a:rPr lang="en-US" dirty="0" smtClean="0"/>
              <a:t>Web app</a:t>
            </a:r>
            <a:endParaRPr lang="en-US" dirty="0"/>
          </a:p>
        </p:txBody>
      </p:sp>
      <p:pic>
        <p:nvPicPr>
          <p:cNvPr id="10" name="Content Placeholder 9"/>
          <p:cNvPicPr>
            <a:picLocks noGrp="1" noChangeAspect="1"/>
          </p:cNvPicPr>
          <p:nvPr>
            <p:ph sz="half" idx="2"/>
          </p:nvPr>
        </p:nvPicPr>
        <p:blipFill>
          <a:blip r:embed="rId3"/>
          <a:stretch>
            <a:fillRect/>
          </a:stretch>
        </p:blipFill>
        <p:spPr>
          <a:xfrm>
            <a:off x="839788" y="2058367"/>
            <a:ext cx="5157787" cy="3581054"/>
          </a:xfrm>
          <a:prstGeom prst="rect">
            <a:avLst/>
          </a:prstGeom>
          <a:ln>
            <a:solidFill>
              <a:schemeClr val="tx1">
                <a:lumMod val="50000"/>
                <a:lumOff val="50000"/>
              </a:schemeClr>
            </a:solidFill>
          </a:ln>
        </p:spPr>
      </p:pic>
      <p:sp>
        <p:nvSpPr>
          <p:cNvPr id="8" name="Text Placeholder 7"/>
          <p:cNvSpPr>
            <a:spLocks noGrp="1"/>
          </p:cNvSpPr>
          <p:nvPr>
            <p:ph type="body" sz="quarter" idx="3"/>
          </p:nvPr>
        </p:nvSpPr>
        <p:spPr/>
        <p:txBody>
          <a:bodyPr/>
          <a:lstStyle/>
          <a:p>
            <a:r>
              <a:rPr lang="en-US" dirty="0" smtClean="0"/>
              <a:t>R codebase with example</a:t>
            </a:r>
            <a:endParaRPr lang="en-US" dirty="0"/>
          </a:p>
        </p:txBody>
      </p:sp>
      <p:pic>
        <p:nvPicPr>
          <p:cNvPr id="11" name="Content Placeholder 10"/>
          <p:cNvPicPr>
            <a:picLocks noGrp="1" noChangeAspect="1"/>
          </p:cNvPicPr>
          <p:nvPr>
            <p:ph sz="quarter" idx="4"/>
          </p:nvPr>
        </p:nvPicPr>
        <p:blipFill>
          <a:blip r:embed="rId4"/>
          <a:stretch>
            <a:fillRect/>
          </a:stretch>
        </p:blipFill>
        <p:spPr>
          <a:xfrm>
            <a:off x="6172200" y="2058367"/>
            <a:ext cx="5105600" cy="3581054"/>
          </a:xfrm>
          <a:prstGeom prst="rect">
            <a:avLst/>
          </a:prstGeom>
          <a:ln>
            <a:solidFill>
              <a:schemeClr val="tx1">
                <a:lumMod val="50000"/>
                <a:lumOff val="50000"/>
              </a:schemeClr>
            </a:solidFill>
          </a:ln>
        </p:spPr>
      </p:pic>
      <p:sp>
        <p:nvSpPr>
          <p:cNvPr id="5" name="Slide Number Placeholder 4"/>
          <p:cNvSpPr>
            <a:spLocks noGrp="1"/>
          </p:cNvSpPr>
          <p:nvPr>
            <p:ph type="sldNum" sz="quarter" idx="12"/>
          </p:nvPr>
        </p:nvSpPr>
        <p:spPr/>
        <p:txBody>
          <a:bodyPr/>
          <a:lstStyle/>
          <a:p>
            <a:fld id="{7DA5641C-54BD-4C62-9281-36F8A3AC5EF8}" type="slidenum">
              <a:rPr lang="en-US" smtClean="0"/>
              <a:pPr/>
              <a:t>17</a:t>
            </a:fld>
            <a:endParaRPr lang="en-US" dirty="0"/>
          </a:p>
        </p:txBody>
      </p:sp>
    </p:spTree>
    <p:extLst>
      <p:ext uri="{BB962C8B-B14F-4D97-AF65-F5344CB8AC3E}">
        <p14:creationId xmlns:p14="http://schemas.microsoft.com/office/powerpoint/2010/main" val="3545248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you can do with the codebase version</a:t>
            </a:r>
            <a:endParaRPr lang="en-US" dirty="0"/>
          </a:p>
        </p:txBody>
      </p:sp>
      <p:sp>
        <p:nvSpPr>
          <p:cNvPr id="6" name="Text Placeholder 5"/>
          <p:cNvSpPr>
            <a:spLocks noGrp="1"/>
          </p:cNvSpPr>
          <p:nvPr>
            <p:ph type="body" idx="1"/>
          </p:nvPr>
        </p:nvSpPr>
        <p:spPr/>
        <p:txBody>
          <a:bodyPr/>
          <a:lstStyle/>
          <a:p>
            <a:r>
              <a:rPr lang="en-US" dirty="0" smtClean="0"/>
              <a:t>As many scenarios as you want</a:t>
            </a:r>
            <a:endParaRPr lang="en-US" dirty="0"/>
          </a:p>
        </p:txBody>
      </p:sp>
      <p:sp>
        <p:nvSpPr>
          <p:cNvPr id="8" name="Text Placeholder 7"/>
          <p:cNvSpPr>
            <a:spLocks noGrp="1"/>
          </p:cNvSpPr>
          <p:nvPr>
            <p:ph type="body" sz="quarter" idx="3"/>
          </p:nvPr>
        </p:nvSpPr>
        <p:spPr/>
        <p:txBody>
          <a:bodyPr/>
          <a:lstStyle/>
          <a:p>
            <a:r>
              <a:rPr lang="en-US" dirty="0" smtClean="0"/>
              <a:t>Your own colors </a:t>
            </a:r>
            <a:r>
              <a:rPr lang="en-US" dirty="0" smtClean="0">
                <a:sym typeface="Wingdings" panose="05000000000000000000" pitchFamily="2" charset="2"/>
              </a:rPr>
              <a:t></a:t>
            </a:r>
            <a:endParaRPr lang="en-US" dirty="0"/>
          </a:p>
        </p:txBody>
      </p:sp>
      <p:sp>
        <p:nvSpPr>
          <p:cNvPr id="5" name="Slide Number Placeholder 4"/>
          <p:cNvSpPr>
            <a:spLocks noGrp="1"/>
          </p:cNvSpPr>
          <p:nvPr>
            <p:ph type="sldNum" sz="quarter" idx="12"/>
          </p:nvPr>
        </p:nvSpPr>
        <p:spPr/>
        <p:txBody>
          <a:bodyPr/>
          <a:lstStyle/>
          <a:p>
            <a:fld id="{7DA5641C-54BD-4C62-9281-36F8A3AC5EF8}" type="slidenum">
              <a:rPr lang="en-US" smtClean="0"/>
              <a:pPr/>
              <a:t>18</a:t>
            </a:fld>
            <a:endParaRPr lang="en-US" dirty="0"/>
          </a:p>
        </p:txBody>
      </p:sp>
      <p:pic>
        <p:nvPicPr>
          <p:cNvPr id="12" name="Content Placeholder 11"/>
          <p:cNvPicPr>
            <a:picLocks noGrp="1" noChangeAspect="1"/>
          </p:cNvPicPr>
          <p:nvPr>
            <p:ph sz="half" idx="2"/>
          </p:nvPr>
        </p:nvPicPr>
        <p:blipFill rotWithShape="1">
          <a:blip r:embed="rId3"/>
          <a:srcRect t="8141"/>
          <a:stretch/>
        </p:blipFill>
        <p:spPr>
          <a:xfrm>
            <a:off x="942109" y="2202163"/>
            <a:ext cx="4559967" cy="4185937"/>
          </a:xfrm>
          <a:prstGeom prst="rect">
            <a:avLst/>
          </a:prstGeom>
        </p:spPr>
      </p:pic>
      <p:pic>
        <p:nvPicPr>
          <p:cNvPr id="14" name="Content Placeholder 13"/>
          <p:cNvPicPr>
            <a:picLocks noGrp="1" noChangeAspect="1"/>
          </p:cNvPicPr>
          <p:nvPr>
            <p:ph sz="quarter" idx="4"/>
          </p:nvPr>
        </p:nvPicPr>
        <p:blipFill rotWithShape="1">
          <a:blip r:embed="rId4"/>
          <a:srcRect t="9139"/>
          <a:stretch/>
        </p:blipFill>
        <p:spPr>
          <a:xfrm>
            <a:off x="6345382" y="1841794"/>
            <a:ext cx="4500418" cy="4089105"/>
          </a:xfrm>
          <a:prstGeom prst="rect">
            <a:avLst/>
          </a:prstGeom>
        </p:spPr>
      </p:pic>
    </p:spTree>
    <p:extLst>
      <p:ext uri="{BB962C8B-B14F-4D97-AF65-F5344CB8AC3E}">
        <p14:creationId xmlns:p14="http://schemas.microsoft.com/office/powerpoint/2010/main" val="2041311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Similarities and differences vis-à-vis WARM</a:t>
            </a:r>
            <a:endParaRPr lang="en-US" dirty="0"/>
          </a:p>
        </p:txBody>
      </p:sp>
      <p:sp>
        <p:nvSpPr>
          <p:cNvPr id="6" name="Text Placeholder 5"/>
          <p:cNvSpPr>
            <a:spLocks noGrp="1"/>
          </p:cNvSpPr>
          <p:nvPr>
            <p:ph type="body" idx="1"/>
          </p:nvPr>
        </p:nvSpPr>
        <p:spPr/>
        <p:txBody>
          <a:bodyPr/>
          <a:lstStyle/>
          <a:p>
            <a:r>
              <a:rPr lang="en-US" dirty="0" smtClean="0"/>
              <a:t>Similarities</a:t>
            </a:r>
            <a:endParaRPr lang="en-US" dirty="0"/>
          </a:p>
        </p:txBody>
      </p:sp>
      <p:sp>
        <p:nvSpPr>
          <p:cNvPr id="8" name="Text Placeholder 7"/>
          <p:cNvSpPr>
            <a:spLocks noGrp="1"/>
          </p:cNvSpPr>
          <p:nvPr>
            <p:ph type="body" sz="quarter" idx="3"/>
          </p:nvPr>
        </p:nvSpPr>
        <p:spPr/>
        <p:txBody>
          <a:bodyPr/>
          <a:lstStyle/>
          <a:p>
            <a:r>
              <a:rPr lang="en-US" dirty="0" smtClean="0"/>
              <a:t>Differences</a:t>
            </a:r>
            <a:endParaRPr lang="en-US" dirty="0"/>
          </a:p>
        </p:txBody>
      </p:sp>
      <p:sp>
        <p:nvSpPr>
          <p:cNvPr id="5" name="Slide Number Placeholder 4"/>
          <p:cNvSpPr>
            <a:spLocks noGrp="1"/>
          </p:cNvSpPr>
          <p:nvPr>
            <p:ph type="sldNum" sz="quarter" idx="12"/>
          </p:nvPr>
        </p:nvSpPr>
        <p:spPr/>
        <p:txBody>
          <a:bodyPr/>
          <a:lstStyle/>
          <a:p>
            <a:fld id="{7DA5641C-54BD-4C62-9281-36F8A3AC5EF8}" type="slidenum">
              <a:rPr lang="en-US" smtClean="0"/>
              <a:pPr/>
              <a:t>19</a:t>
            </a:fld>
            <a:endParaRPr lang="en-US" dirty="0"/>
          </a:p>
        </p:txBody>
      </p:sp>
      <p:sp>
        <p:nvSpPr>
          <p:cNvPr id="3" name="Content Placeholder 2"/>
          <p:cNvSpPr>
            <a:spLocks noGrp="1"/>
          </p:cNvSpPr>
          <p:nvPr>
            <p:ph sz="half" idx="2"/>
          </p:nvPr>
        </p:nvSpPr>
        <p:spPr/>
        <p:txBody>
          <a:bodyPr/>
          <a:lstStyle/>
          <a:p>
            <a:r>
              <a:rPr lang="en-US" dirty="0" smtClean="0"/>
              <a:t>Model impacts of solid waste</a:t>
            </a:r>
          </a:p>
          <a:p>
            <a:r>
              <a:rPr lang="en-US" dirty="0" smtClean="0"/>
              <a:t>Compare scenarios for solid waste management</a:t>
            </a:r>
            <a:endParaRPr lang="en-US" dirty="0"/>
          </a:p>
        </p:txBody>
      </p:sp>
      <p:sp>
        <p:nvSpPr>
          <p:cNvPr id="4" name="Content Placeholder 3"/>
          <p:cNvSpPr>
            <a:spLocks noGrp="1"/>
          </p:cNvSpPr>
          <p:nvPr>
            <p:ph sz="quarter" idx="4"/>
          </p:nvPr>
        </p:nvSpPr>
        <p:spPr/>
        <p:txBody>
          <a:bodyPr/>
          <a:lstStyle/>
          <a:p>
            <a:r>
              <a:rPr lang="en-US" dirty="0" smtClean="0"/>
              <a:t>WIC displays production impacts consistently</a:t>
            </a:r>
          </a:p>
          <a:p>
            <a:r>
              <a:rPr lang="en-US" dirty="0" smtClean="0"/>
              <a:t>WIC has more impact categories, including water use, air particulates, etc.</a:t>
            </a:r>
          </a:p>
          <a:p>
            <a:r>
              <a:rPr lang="en-US" dirty="0" smtClean="0"/>
              <a:t>More simultaneous scenarios</a:t>
            </a:r>
          </a:p>
          <a:p>
            <a:r>
              <a:rPr lang="en-US" dirty="0" smtClean="0"/>
              <a:t>Source of impact factors is Oregon DEQ </a:t>
            </a:r>
          </a:p>
        </p:txBody>
      </p:sp>
    </p:spTree>
    <p:extLst>
      <p:ext uri="{BB962C8B-B14F-4D97-AF65-F5344CB8AC3E}">
        <p14:creationId xmlns:p14="http://schemas.microsoft.com/office/powerpoint/2010/main" val="85219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The “big problem” WIC addresses</a:t>
            </a:r>
          </a:p>
          <a:p>
            <a:r>
              <a:rPr lang="en-US" dirty="0" smtClean="0"/>
              <a:t>What it is</a:t>
            </a:r>
          </a:p>
          <a:p>
            <a:r>
              <a:rPr lang="en-US" dirty="0" smtClean="0"/>
              <a:t>Who it’s for</a:t>
            </a:r>
          </a:p>
          <a:p>
            <a:r>
              <a:rPr lang="en-US" dirty="0" smtClean="0"/>
              <a:t>How it works</a:t>
            </a:r>
          </a:p>
          <a:p>
            <a:r>
              <a:rPr lang="en-US" dirty="0" smtClean="0"/>
              <a:t>Ways to use it</a:t>
            </a:r>
          </a:p>
          <a:p>
            <a:r>
              <a:rPr lang="en-US" dirty="0" smtClean="0"/>
              <a:t>What it leaves out</a:t>
            </a:r>
          </a:p>
          <a:p>
            <a:r>
              <a:rPr lang="en-US" dirty="0" smtClean="0"/>
              <a:t>Alternatives</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2</a:t>
            </a:fld>
            <a:endParaRPr lang="en-US" dirty="0"/>
          </a:p>
        </p:txBody>
      </p:sp>
    </p:spTree>
    <p:extLst>
      <p:ext uri="{BB962C8B-B14F-4D97-AF65-F5344CB8AC3E}">
        <p14:creationId xmlns:p14="http://schemas.microsoft.com/office/powerpoint/2010/main" val="316221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How it works</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20</a:t>
            </a:fld>
            <a:endParaRPr lang="en-US" dirty="0"/>
          </a:p>
        </p:txBody>
      </p:sp>
    </p:spTree>
    <p:extLst>
      <p:ext uri="{BB962C8B-B14F-4D97-AF65-F5344CB8AC3E}">
        <p14:creationId xmlns:p14="http://schemas.microsoft.com/office/powerpoint/2010/main" val="910593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Start with solid waste data in its most detailed form</a:t>
            </a:r>
            <a:endParaRPr lang="en-US" dirty="0"/>
          </a:p>
        </p:txBody>
      </p:sp>
      <p:sp>
        <p:nvSpPr>
          <p:cNvPr id="3" name="Content Placeholder 2"/>
          <p:cNvSpPr>
            <a:spLocks noGrp="1"/>
          </p:cNvSpPr>
          <p:nvPr>
            <p:ph sz="half" idx="1"/>
          </p:nvPr>
        </p:nvSpPr>
        <p:spPr>
          <a:xfrm>
            <a:off x="838200" y="1354349"/>
            <a:ext cx="2842846" cy="4671313"/>
          </a:xfrm>
        </p:spPr>
        <p:txBody>
          <a:bodyPr/>
          <a:lstStyle/>
          <a:p>
            <a:r>
              <a:rPr lang="en-US" dirty="0" smtClean="0"/>
              <a:t>Tons of a specific material going to a specific end-of-life disposition</a:t>
            </a:r>
            <a:endParaRPr lang="en-US"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769691168"/>
              </p:ext>
            </p:extLst>
          </p:nvPr>
        </p:nvGraphicFramePr>
        <p:xfrm>
          <a:off x="4712678" y="1354138"/>
          <a:ext cx="6641121" cy="4061925"/>
        </p:xfrm>
        <a:graphic>
          <a:graphicData uri="http://schemas.openxmlformats.org/drawingml/2006/table">
            <a:tbl>
              <a:tblPr firstRow="1" bandRow="1">
                <a:tableStyleId>{073A0DAA-6AF3-43AB-8588-CEC1D06C72B9}</a:tableStyleId>
              </a:tblPr>
              <a:tblGrid>
                <a:gridCol w="2213707"/>
                <a:gridCol w="2213707"/>
                <a:gridCol w="2213707"/>
              </a:tblGrid>
              <a:tr h="812385">
                <a:tc>
                  <a:txBody>
                    <a:bodyPr/>
                    <a:lstStyle/>
                    <a:p>
                      <a:r>
                        <a:rPr lang="en-US" sz="3200" dirty="0" smtClean="0"/>
                        <a:t>Material</a:t>
                      </a:r>
                      <a:endParaRPr lang="en-US" sz="3200" dirty="0"/>
                    </a:p>
                  </a:txBody>
                  <a:tcPr/>
                </a:tc>
                <a:tc>
                  <a:txBody>
                    <a:bodyPr/>
                    <a:lstStyle/>
                    <a:p>
                      <a:r>
                        <a:rPr lang="en-US" sz="3200" dirty="0" smtClean="0"/>
                        <a:t>Tons</a:t>
                      </a:r>
                      <a:endParaRPr lang="en-US" sz="3200" dirty="0"/>
                    </a:p>
                  </a:txBody>
                  <a:tcPr/>
                </a:tc>
                <a:tc>
                  <a:txBody>
                    <a:bodyPr/>
                    <a:lstStyle/>
                    <a:p>
                      <a:r>
                        <a:rPr lang="en-US" sz="3200" dirty="0" smtClean="0"/>
                        <a:t>Disposition</a:t>
                      </a:r>
                      <a:endParaRPr lang="en-US" sz="3200" dirty="0"/>
                    </a:p>
                  </a:txBody>
                  <a:tcPr/>
                </a:tc>
              </a:tr>
              <a:tr h="812385">
                <a:tc>
                  <a:txBody>
                    <a:bodyPr/>
                    <a:lstStyle/>
                    <a:p>
                      <a:r>
                        <a:rPr lang="en-US" sz="3200" dirty="0" smtClean="0"/>
                        <a:t>Steel</a:t>
                      </a:r>
                      <a:endParaRPr lang="en-US" sz="3200" dirty="0"/>
                    </a:p>
                  </a:txBody>
                  <a:tcPr/>
                </a:tc>
                <a:tc>
                  <a:txBody>
                    <a:bodyPr/>
                    <a:lstStyle/>
                    <a:p>
                      <a:r>
                        <a:rPr lang="en-US" sz="3200" dirty="0" smtClean="0"/>
                        <a:t>10</a:t>
                      </a:r>
                      <a:endParaRPr lang="en-US" sz="3200" dirty="0"/>
                    </a:p>
                  </a:txBody>
                  <a:tcPr/>
                </a:tc>
                <a:tc>
                  <a:txBody>
                    <a:bodyPr/>
                    <a:lstStyle/>
                    <a:p>
                      <a:r>
                        <a:rPr lang="en-US" sz="3200" dirty="0" smtClean="0"/>
                        <a:t>Landfilling</a:t>
                      </a:r>
                      <a:endParaRPr lang="en-US" sz="3200" dirty="0"/>
                    </a:p>
                  </a:txBody>
                  <a:tcPr/>
                </a:tc>
              </a:tr>
              <a:tr h="812385">
                <a:tc>
                  <a:txBody>
                    <a:bodyPr/>
                    <a:lstStyle/>
                    <a:p>
                      <a:r>
                        <a:rPr lang="en-US" sz="3200" dirty="0" smtClean="0"/>
                        <a:t>Steel</a:t>
                      </a:r>
                      <a:endParaRPr lang="en-US" sz="3200" dirty="0"/>
                    </a:p>
                  </a:txBody>
                  <a:tcPr/>
                </a:tc>
                <a:tc>
                  <a:txBody>
                    <a:bodyPr/>
                    <a:lstStyle/>
                    <a:p>
                      <a:r>
                        <a:rPr lang="en-US" sz="3200" dirty="0" smtClean="0"/>
                        <a:t>15</a:t>
                      </a:r>
                      <a:endParaRPr lang="en-US" sz="3200" dirty="0"/>
                    </a:p>
                  </a:txBody>
                  <a:tcPr/>
                </a:tc>
                <a:tc>
                  <a:txBody>
                    <a:bodyPr/>
                    <a:lstStyle/>
                    <a:p>
                      <a:r>
                        <a:rPr lang="en-US" sz="3200" dirty="0" smtClean="0"/>
                        <a:t>Recycling</a:t>
                      </a:r>
                      <a:endParaRPr lang="en-US" sz="3200" dirty="0"/>
                    </a:p>
                  </a:txBody>
                  <a:tcPr/>
                </a:tc>
              </a:tr>
              <a:tr h="812385">
                <a:tc>
                  <a:txBody>
                    <a:bodyPr/>
                    <a:lstStyle/>
                    <a:p>
                      <a:endParaRPr lang="en-US" sz="3200" dirty="0"/>
                    </a:p>
                  </a:txBody>
                  <a:tcPr/>
                </a:tc>
                <a:tc>
                  <a:txBody>
                    <a:bodyPr/>
                    <a:lstStyle/>
                    <a:p>
                      <a:endParaRPr lang="en-US" sz="3200" dirty="0"/>
                    </a:p>
                  </a:txBody>
                  <a:tcPr/>
                </a:tc>
                <a:tc>
                  <a:txBody>
                    <a:bodyPr/>
                    <a:lstStyle/>
                    <a:p>
                      <a:endParaRPr lang="en-US" sz="3200" dirty="0" smtClean="0"/>
                    </a:p>
                  </a:txBody>
                  <a:tcPr/>
                </a:tc>
              </a:tr>
              <a:tr h="812385">
                <a:tc>
                  <a:txBody>
                    <a:bodyPr/>
                    <a:lstStyle/>
                    <a:p>
                      <a:endParaRPr lang="en-US" sz="3200" dirty="0"/>
                    </a:p>
                  </a:txBody>
                  <a:tcPr/>
                </a:tc>
                <a:tc>
                  <a:txBody>
                    <a:bodyPr/>
                    <a:lstStyle/>
                    <a:p>
                      <a:endParaRPr lang="en-US" sz="3200" dirty="0"/>
                    </a:p>
                  </a:txBody>
                  <a:tcPr/>
                </a:tc>
                <a:tc>
                  <a:txBody>
                    <a:bodyPr/>
                    <a:lstStyle/>
                    <a:p>
                      <a:endParaRPr lang="en-US" sz="3200" dirty="0"/>
                    </a:p>
                  </a:txBody>
                  <a:tcPr/>
                </a:tc>
              </a:tr>
            </a:tbl>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21</a:t>
            </a:fld>
            <a:endParaRPr lang="en-US" dirty="0"/>
          </a:p>
        </p:txBody>
      </p:sp>
    </p:spTree>
    <p:extLst>
      <p:ext uri="{BB962C8B-B14F-4D97-AF65-F5344CB8AC3E}">
        <p14:creationId xmlns:p14="http://schemas.microsoft.com/office/powerpoint/2010/main" val="3502520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 the first combination of material &amp; disposition..</a:t>
            </a:r>
            <a:endParaRPr lang="en-US" dirty="0"/>
          </a:p>
        </p:txBody>
      </p:sp>
      <p:sp>
        <p:nvSpPr>
          <p:cNvPr id="5" name="Content Placeholder 4"/>
          <p:cNvSpPr>
            <a:spLocks noGrp="1"/>
          </p:cNvSpPr>
          <p:nvPr>
            <p:ph sz="half" idx="1"/>
          </p:nvPr>
        </p:nvSpPr>
        <p:spPr>
          <a:xfrm>
            <a:off x="838200" y="1354349"/>
            <a:ext cx="2162908" cy="4632385"/>
          </a:xfrm>
        </p:spPr>
        <p:txBody>
          <a:bodyPr/>
          <a:lstStyle/>
          <a:p>
            <a:r>
              <a:rPr lang="en-US" dirty="0" smtClean="0"/>
              <a:t>Apply that number of tons to the materials life cycle</a:t>
            </a:r>
          </a:p>
          <a:p>
            <a:r>
              <a:rPr lang="en-US" dirty="0" smtClean="0"/>
              <a:t>Apply an impact factor</a:t>
            </a:r>
          </a:p>
          <a:p>
            <a:r>
              <a:rPr lang="en-US" dirty="0" smtClean="0"/>
              <a:t>Multiply to get an impact</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555906920"/>
              </p:ext>
            </p:extLst>
          </p:nvPr>
        </p:nvGraphicFramePr>
        <p:xfrm>
          <a:off x="3329356" y="1354138"/>
          <a:ext cx="8024445" cy="5053438"/>
        </p:xfrm>
        <a:graphic>
          <a:graphicData uri="http://schemas.openxmlformats.org/drawingml/2006/table">
            <a:tbl>
              <a:tblPr firstRow="1" bandRow="1">
                <a:tableStyleId>{073A0DAA-6AF3-43AB-8588-CEC1D06C72B9}</a:tableStyleId>
              </a:tblPr>
              <a:tblGrid>
                <a:gridCol w="1688121"/>
                <a:gridCol w="1008185"/>
                <a:gridCol w="2118361"/>
                <a:gridCol w="1604889"/>
                <a:gridCol w="1604889"/>
              </a:tblGrid>
              <a:tr h="926519">
                <a:tc>
                  <a:txBody>
                    <a:bodyPr/>
                    <a:lstStyle/>
                    <a:p>
                      <a:r>
                        <a:rPr lang="en-US" sz="3200" dirty="0" smtClean="0"/>
                        <a:t>Material</a:t>
                      </a:r>
                      <a:endParaRPr lang="en-US" sz="3200" dirty="0"/>
                    </a:p>
                  </a:txBody>
                  <a:tcPr/>
                </a:tc>
                <a:tc>
                  <a:txBody>
                    <a:bodyPr/>
                    <a:lstStyle/>
                    <a:p>
                      <a:r>
                        <a:rPr lang="en-US" sz="3200" dirty="0" smtClean="0"/>
                        <a:t>Tons</a:t>
                      </a:r>
                      <a:endParaRPr lang="en-US" sz="3200" dirty="0"/>
                    </a:p>
                  </a:txBody>
                  <a:tcPr/>
                </a:tc>
                <a:tc>
                  <a:txBody>
                    <a:bodyPr/>
                    <a:lstStyle/>
                    <a:p>
                      <a:r>
                        <a:rPr lang="en-US" sz="3200" dirty="0" smtClean="0"/>
                        <a:t>Life cycle stage</a:t>
                      </a:r>
                      <a:endParaRPr lang="en-US" sz="3200" dirty="0"/>
                    </a:p>
                  </a:txBody>
                  <a:tcPr/>
                </a:tc>
                <a:tc>
                  <a:txBody>
                    <a:bodyPr/>
                    <a:lstStyle/>
                    <a:p>
                      <a:r>
                        <a:rPr lang="en-US" sz="3200" dirty="0" smtClean="0"/>
                        <a:t>Impact Factor</a:t>
                      </a:r>
                      <a:endParaRPr lang="en-US" sz="3200" dirty="0"/>
                    </a:p>
                  </a:txBody>
                  <a:tcPr/>
                </a:tc>
                <a:tc>
                  <a:txBody>
                    <a:bodyPr/>
                    <a:lstStyle/>
                    <a:p>
                      <a:r>
                        <a:rPr lang="en-US" sz="3200" dirty="0" smtClean="0"/>
                        <a:t>Impact</a:t>
                      </a:r>
                      <a:endParaRPr lang="en-US" sz="3200" dirty="0"/>
                    </a:p>
                  </a:txBody>
                  <a:tcPr/>
                </a:tc>
              </a:tr>
              <a:tr h="926519">
                <a:tc>
                  <a:txBody>
                    <a:bodyPr/>
                    <a:lstStyle/>
                    <a:p>
                      <a:r>
                        <a:rPr lang="en-US" sz="3200" dirty="0" smtClean="0"/>
                        <a:t>Steel</a:t>
                      </a:r>
                      <a:endParaRPr lang="en-US" sz="3200" dirty="0"/>
                    </a:p>
                  </a:txBody>
                  <a:tcPr/>
                </a:tc>
                <a:tc>
                  <a:txBody>
                    <a:bodyPr/>
                    <a:lstStyle/>
                    <a:p>
                      <a:r>
                        <a:rPr lang="en-US" sz="3200" dirty="0" smtClean="0"/>
                        <a:t>10</a:t>
                      </a:r>
                      <a:endParaRPr lang="en-US" sz="3200" dirty="0"/>
                    </a:p>
                  </a:txBody>
                  <a:tcPr/>
                </a:tc>
                <a:tc>
                  <a:txBody>
                    <a:bodyPr/>
                    <a:lstStyle/>
                    <a:p>
                      <a:r>
                        <a:rPr lang="en-US" sz="3200" dirty="0" smtClean="0"/>
                        <a:t>Production</a:t>
                      </a:r>
                      <a:endParaRPr lang="en-US" sz="3200" dirty="0"/>
                    </a:p>
                  </a:txBody>
                  <a:tcPr/>
                </a:tc>
                <a:tc>
                  <a:txBody>
                    <a:bodyPr/>
                    <a:lstStyle/>
                    <a:p>
                      <a:r>
                        <a:rPr lang="en-US" sz="3200" dirty="0" smtClean="0"/>
                        <a:t>4</a:t>
                      </a:r>
                      <a:endParaRPr lang="en-US" sz="3200" dirty="0"/>
                    </a:p>
                  </a:txBody>
                  <a:tcPr/>
                </a:tc>
                <a:tc>
                  <a:txBody>
                    <a:bodyPr/>
                    <a:lstStyle/>
                    <a:p>
                      <a:r>
                        <a:rPr lang="en-US" sz="3200" dirty="0" smtClean="0"/>
                        <a:t>40</a:t>
                      </a:r>
                      <a:endParaRPr lang="en-US" sz="3200" dirty="0"/>
                    </a:p>
                  </a:txBody>
                  <a:tcPr/>
                </a:tc>
              </a:tr>
              <a:tr h="926519">
                <a:tc>
                  <a:txBody>
                    <a:bodyPr/>
                    <a:lstStyle/>
                    <a:p>
                      <a:r>
                        <a:rPr lang="en-US" sz="3200" i="1" dirty="0" smtClean="0">
                          <a:solidFill>
                            <a:schemeClr val="bg1">
                              <a:lumMod val="85000"/>
                            </a:schemeClr>
                          </a:solidFill>
                        </a:rPr>
                        <a:t>Steel</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10</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Use</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0</a:t>
                      </a:r>
                      <a:endParaRPr lang="en-US" sz="3200" i="1" dirty="0">
                        <a:solidFill>
                          <a:schemeClr val="bg1">
                            <a:lumMod val="85000"/>
                          </a:schemeClr>
                        </a:solidFill>
                      </a:endParaRPr>
                    </a:p>
                  </a:txBody>
                  <a:tcPr/>
                </a:tc>
              </a:tr>
              <a:tr h="926519">
                <a:tc>
                  <a:txBody>
                    <a:bodyPr/>
                    <a:lstStyle/>
                    <a:p>
                      <a:r>
                        <a:rPr lang="en-US" sz="3200" dirty="0" smtClean="0"/>
                        <a:t>Steel</a:t>
                      </a:r>
                      <a:endParaRPr lang="en-US" sz="3200" dirty="0"/>
                    </a:p>
                  </a:txBody>
                  <a:tcPr/>
                </a:tc>
                <a:tc>
                  <a:txBody>
                    <a:bodyPr/>
                    <a:lstStyle/>
                    <a:p>
                      <a:r>
                        <a:rPr lang="en-US" sz="3200" dirty="0" smtClean="0"/>
                        <a:t>10</a:t>
                      </a:r>
                      <a:endParaRPr lang="en-US" sz="3200" dirty="0"/>
                    </a:p>
                  </a:txBody>
                  <a:tcPr/>
                </a:tc>
                <a:tc>
                  <a:txBody>
                    <a:bodyPr/>
                    <a:lstStyle/>
                    <a:p>
                      <a:r>
                        <a:rPr lang="en-US" sz="3200" dirty="0" smtClean="0"/>
                        <a:t>End-of-life transport</a:t>
                      </a:r>
                      <a:endParaRPr lang="en-US" sz="3200" dirty="0"/>
                    </a:p>
                  </a:txBody>
                  <a:tcPr/>
                </a:tc>
                <a:tc>
                  <a:txBody>
                    <a:bodyPr/>
                    <a:lstStyle/>
                    <a:p>
                      <a:r>
                        <a:rPr lang="en-US" sz="3200" dirty="0" smtClean="0"/>
                        <a:t>0.5</a:t>
                      </a:r>
                      <a:endParaRPr lang="en-US" sz="3200" dirty="0"/>
                    </a:p>
                  </a:txBody>
                  <a:tcPr/>
                </a:tc>
                <a:tc>
                  <a:txBody>
                    <a:bodyPr/>
                    <a:lstStyle/>
                    <a:p>
                      <a:r>
                        <a:rPr lang="en-US" sz="3200" dirty="0" smtClean="0"/>
                        <a:t>5</a:t>
                      </a:r>
                      <a:endParaRPr lang="en-US" sz="3200" dirty="0"/>
                    </a:p>
                  </a:txBody>
                  <a:tcPr/>
                </a:tc>
              </a:tr>
              <a:tr h="926519">
                <a:tc>
                  <a:txBody>
                    <a:bodyPr/>
                    <a:lstStyle/>
                    <a:p>
                      <a:r>
                        <a:rPr lang="en-US" sz="3200" dirty="0" smtClean="0"/>
                        <a:t>Steel</a:t>
                      </a:r>
                      <a:endParaRPr lang="en-US" sz="3200" dirty="0"/>
                    </a:p>
                  </a:txBody>
                  <a:tcPr/>
                </a:tc>
                <a:tc>
                  <a:txBody>
                    <a:bodyPr/>
                    <a:lstStyle/>
                    <a:p>
                      <a:r>
                        <a:rPr lang="en-US" sz="3200" dirty="0" smtClean="0"/>
                        <a:t>10</a:t>
                      </a:r>
                      <a:endParaRPr lang="en-US" sz="3200" dirty="0"/>
                    </a:p>
                  </a:txBody>
                  <a:tcPr/>
                </a:tc>
                <a:tc>
                  <a:txBody>
                    <a:bodyPr/>
                    <a:lstStyle/>
                    <a:p>
                      <a:r>
                        <a:rPr lang="en-US" sz="3200" dirty="0" smtClean="0"/>
                        <a:t>End-of-life (landfilling)</a:t>
                      </a:r>
                      <a:endParaRPr lang="en-US" sz="3200" dirty="0"/>
                    </a:p>
                  </a:txBody>
                  <a:tcPr/>
                </a:tc>
                <a:tc>
                  <a:txBody>
                    <a:bodyPr/>
                    <a:lstStyle/>
                    <a:p>
                      <a:r>
                        <a:rPr lang="en-US" sz="3200" dirty="0" smtClean="0"/>
                        <a:t>1.5</a:t>
                      </a:r>
                      <a:endParaRPr lang="en-US" sz="3200" dirty="0"/>
                    </a:p>
                  </a:txBody>
                  <a:tcPr/>
                </a:tc>
                <a:tc>
                  <a:txBody>
                    <a:bodyPr/>
                    <a:lstStyle/>
                    <a:p>
                      <a:r>
                        <a:rPr lang="en-US" sz="3200" dirty="0" smtClean="0"/>
                        <a:t>15</a:t>
                      </a:r>
                      <a:endParaRPr lang="en-US" sz="3200" dirty="0"/>
                    </a:p>
                  </a:txBody>
                  <a:tcPr/>
                </a:tc>
              </a:tr>
            </a:tbl>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22</a:t>
            </a:fld>
            <a:endParaRPr lang="en-US" dirty="0"/>
          </a:p>
        </p:txBody>
      </p:sp>
    </p:spTree>
    <p:extLst>
      <p:ext uri="{BB962C8B-B14F-4D97-AF65-F5344CB8AC3E}">
        <p14:creationId xmlns:p14="http://schemas.microsoft.com/office/powerpoint/2010/main" val="9950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every subsequent combination</a:t>
            </a:r>
            <a:endParaRPr lang="en-US" dirty="0"/>
          </a:p>
        </p:txBody>
      </p:sp>
      <p:sp>
        <p:nvSpPr>
          <p:cNvPr id="5" name="Content Placeholder 4"/>
          <p:cNvSpPr>
            <a:spLocks noGrp="1"/>
          </p:cNvSpPr>
          <p:nvPr>
            <p:ph sz="half" idx="1"/>
          </p:nvPr>
        </p:nvSpPr>
        <p:spPr>
          <a:xfrm>
            <a:off x="838200" y="1354349"/>
            <a:ext cx="2162908" cy="4632385"/>
          </a:xfrm>
        </p:spPr>
        <p:txBody>
          <a:bodyPr/>
          <a:lstStyle/>
          <a:p>
            <a:r>
              <a:rPr lang="en-US" dirty="0" smtClean="0"/>
              <a:t>Do the same thing</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80936097"/>
              </p:ext>
            </p:extLst>
          </p:nvPr>
        </p:nvGraphicFramePr>
        <p:xfrm>
          <a:off x="3329356" y="1354138"/>
          <a:ext cx="8024445" cy="5053438"/>
        </p:xfrm>
        <a:graphic>
          <a:graphicData uri="http://schemas.openxmlformats.org/drawingml/2006/table">
            <a:tbl>
              <a:tblPr firstRow="1" bandRow="1">
                <a:tableStyleId>{073A0DAA-6AF3-43AB-8588-CEC1D06C72B9}</a:tableStyleId>
              </a:tblPr>
              <a:tblGrid>
                <a:gridCol w="1688121"/>
                <a:gridCol w="1008185"/>
                <a:gridCol w="2118361"/>
                <a:gridCol w="1604889"/>
                <a:gridCol w="1604889"/>
              </a:tblGrid>
              <a:tr h="926519">
                <a:tc>
                  <a:txBody>
                    <a:bodyPr/>
                    <a:lstStyle/>
                    <a:p>
                      <a:r>
                        <a:rPr lang="en-US" sz="3200" dirty="0" smtClean="0"/>
                        <a:t>Material</a:t>
                      </a:r>
                      <a:endParaRPr lang="en-US" sz="3200" dirty="0"/>
                    </a:p>
                  </a:txBody>
                  <a:tcPr/>
                </a:tc>
                <a:tc>
                  <a:txBody>
                    <a:bodyPr/>
                    <a:lstStyle/>
                    <a:p>
                      <a:r>
                        <a:rPr lang="en-US" sz="3200" dirty="0" smtClean="0"/>
                        <a:t>Tons</a:t>
                      </a:r>
                      <a:endParaRPr lang="en-US" sz="3200" dirty="0"/>
                    </a:p>
                  </a:txBody>
                  <a:tcPr/>
                </a:tc>
                <a:tc>
                  <a:txBody>
                    <a:bodyPr/>
                    <a:lstStyle/>
                    <a:p>
                      <a:r>
                        <a:rPr lang="en-US" sz="3200" dirty="0" smtClean="0"/>
                        <a:t>Life cycle stage</a:t>
                      </a:r>
                      <a:endParaRPr lang="en-US" sz="3200" dirty="0"/>
                    </a:p>
                  </a:txBody>
                  <a:tcPr/>
                </a:tc>
                <a:tc>
                  <a:txBody>
                    <a:bodyPr/>
                    <a:lstStyle/>
                    <a:p>
                      <a:r>
                        <a:rPr lang="en-US" sz="3200" dirty="0" smtClean="0"/>
                        <a:t>Impact Factor</a:t>
                      </a:r>
                      <a:endParaRPr lang="en-US" sz="3200" dirty="0"/>
                    </a:p>
                  </a:txBody>
                  <a:tcPr/>
                </a:tc>
                <a:tc>
                  <a:txBody>
                    <a:bodyPr/>
                    <a:lstStyle/>
                    <a:p>
                      <a:r>
                        <a:rPr lang="en-US" sz="3200" dirty="0" smtClean="0"/>
                        <a:t>Impact</a:t>
                      </a:r>
                      <a:endParaRPr lang="en-US" sz="3200" dirty="0"/>
                    </a:p>
                  </a:txBody>
                  <a:tcPr/>
                </a:tc>
              </a:tr>
              <a:tr h="926519">
                <a:tc>
                  <a:txBody>
                    <a:bodyPr/>
                    <a:lstStyle/>
                    <a:p>
                      <a:r>
                        <a:rPr lang="en-US" sz="3200" dirty="0" smtClean="0"/>
                        <a:t>Steel</a:t>
                      </a:r>
                      <a:endParaRPr lang="en-US" sz="3200" dirty="0"/>
                    </a:p>
                  </a:txBody>
                  <a:tcPr/>
                </a:tc>
                <a:tc>
                  <a:txBody>
                    <a:bodyPr/>
                    <a:lstStyle/>
                    <a:p>
                      <a:r>
                        <a:rPr lang="en-US" sz="3200" dirty="0" smtClean="0"/>
                        <a:t>15</a:t>
                      </a:r>
                      <a:endParaRPr lang="en-US" sz="3200" dirty="0"/>
                    </a:p>
                  </a:txBody>
                  <a:tcPr/>
                </a:tc>
                <a:tc>
                  <a:txBody>
                    <a:bodyPr/>
                    <a:lstStyle/>
                    <a:p>
                      <a:r>
                        <a:rPr lang="en-US" sz="3200" dirty="0" smtClean="0"/>
                        <a:t>Production</a:t>
                      </a:r>
                      <a:endParaRPr lang="en-US" sz="3200" dirty="0"/>
                    </a:p>
                  </a:txBody>
                  <a:tcPr/>
                </a:tc>
                <a:tc>
                  <a:txBody>
                    <a:bodyPr/>
                    <a:lstStyle/>
                    <a:p>
                      <a:r>
                        <a:rPr lang="en-US" sz="3200" dirty="0" smtClean="0"/>
                        <a:t>4</a:t>
                      </a:r>
                      <a:endParaRPr lang="en-US" sz="3200" dirty="0"/>
                    </a:p>
                  </a:txBody>
                  <a:tcPr/>
                </a:tc>
                <a:tc>
                  <a:txBody>
                    <a:bodyPr/>
                    <a:lstStyle/>
                    <a:p>
                      <a:r>
                        <a:rPr lang="en-US" sz="3200" dirty="0" smtClean="0"/>
                        <a:t>60</a:t>
                      </a:r>
                    </a:p>
                  </a:txBody>
                  <a:tcPr/>
                </a:tc>
              </a:tr>
              <a:tr h="926519">
                <a:tc>
                  <a:txBody>
                    <a:bodyPr/>
                    <a:lstStyle/>
                    <a:p>
                      <a:r>
                        <a:rPr lang="en-US" sz="3200" i="1" dirty="0" smtClean="0">
                          <a:solidFill>
                            <a:schemeClr val="bg1">
                              <a:lumMod val="85000"/>
                            </a:schemeClr>
                          </a:solidFill>
                        </a:rPr>
                        <a:t>Steel</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15</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Use</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0</a:t>
                      </a:r>
                      <a:endParaRPr lang="en-US" sz="3200" i="1" dirty="0">
                        <a:solidFill>
                          <a:schemeClr val="bg1">
                            <a:lumMod val="85000"/>
                          </a:schemeClr>
                        </a:solidFill>
                      </a:endParaRPr>
                    </a:p>
                  </a:txBody>
                  <a:tcPr/>
                </a:tc>
              </a:tr>
              <a:tr h="926519">
                <a:tc>
                  <a:txBody>
                    <a:bodyPr/>
                    <a:lstStyle/>
                    <a:p>
                      <a:r>
                        <a:rPr lang="en-US" sz="3200" dirty="0" smtClean="0"/>
                        <a:t>Steel</a:t>
                      </a:r>
                      <a:endParaRPr lang="en-US" sz="3200" dirty="0"/>
                    </a:p>
                  </a:txBody>
                  <a:tcPr/>
                </a:tc>
                <a:tc>
                  <a:txBody>
                    <a:bodyPr/>
                    <a:lstStyle/>
                    <a:p>
                      <a:r>
                        <a:rPr lang="en-US" sz="3200" dirty="0" smtClean="0"/>
                        <a:t>15</a:t>
                      </a:r>
                      <a:endParaRPr lang="en-US" sz="3200" dirty="0"/>
                    </a:p>
                  </a:txBody>
                  <a:tcPr/>
                </a:tc>
                <a:tc>
                  <a:txBody>
                    <a:bodyPr/>
                    <a:lstStyle/>
                    <a:p>
                      <a:r>
                        <a:rPr lang="en-US" sz="3200" dirty="0" smtClean="0"/>
                        <a:t>End-of-life transport</a:t>
                      </a:r>
                      <a:endParaRPr lang="en-US" sz="3200" dirty="0"/>
                    </a:p>
                  </a:txBody>
                  <a:tcPr/>
                </a:tc>
                <a:tc>
                  <a:txBody>
                    <a:bodyPr/>
                    <a:lstStyle/>
                    <a:p>
                      <a:r>
                        <a:rPr lang="en-US" sz="3200" dirty="0" smtClean="0"/>
                        <a:t>0.5</a:t>
                      </a:r>
                      <a:endParaRPr lang="en-US" sz="3200" dirty="0"/>
                    </a:p>
                  </a:txBody>
                  <a:tcPr/>
                </a:tc>
                <a:tc>
                  <a:txBody>
                    <a:bodyPr/>
                    <a:lstStyle/>
                    <a:p>
                      <a:r>
                        <a:rPr lang="en-US" sz="3200" dirty="0" smtClean="0"/>
                        <a:t>7.5</a:t>
                      </a:r>
                      <a:endParaRPr lang="en-US" sz="3200" dirty="0"/>
                    </a:p>
                  </a:txBody>
                  <a:tcPr/>
                </a:tc>
              </a:tr>
              <a:tr h="926519">
                <a:tc>
                  <a:txBody>
                    <a:bodyPr/>
                    <a:lstStyle/>
                    <a:p>
                      <a:r>
                        <a:rPr lang="en-US" sz="3200" dirty="0" smtClean="0"/>
                        <a:t>Steel</a:t>
                      </a:r>
                      <a:endParaRPr lang="en-US" sz="3200" dirty="0"/>
                    </a:p>
                  </a:txBody>
                  <a:tcPr/>
                </a:tc>
                <a:tc>
                  <a:txBody>
                    <a:bodyPr/>
                    <a:lstStyle/>
                    <a:p>
                      <a:r>
                        <a:rPr lang="en-US" sz="3200" dirty="0" smtClean="0"/>
                        <a:t>15</a:t>
                      </a:r>
                      <a:endParaRPr lang="en-US" sz="3200" dirty="0"/>
                    </a:p>
                  </a:txBody>
                  <a:tcPr/>
                </a:tc>
                <a:tc>
                  <a:txBody>
                    <a:bodyPr/>
                    <a:lstStyle/>
                    <a:p>
                      <a:r>
                        <a:rPr lang="en-US" sz="3200" dirty="0" smtClean="0"/>
                        <a:t>End-of-life (recycling)</a:t>
                      </a:r>
                      <a:endParaRPr lang="en-US" sz="3200" dirty="0"/>
                    </a:p>
                  </a:txBody>
                  <a:tcPr/>
                </a:tc>
                <a:tc>
                  <a:txBody>
                    <a:bodyPr/>
                    <a:lstStyle/>
                    <a:p>
                      <a:r>
                        <a:rPr lang="en-US" sz="3200" dirty="0" smtClean="0"/>
                        <a:t>-2</a:t>
                      </a:r>
                      <a:endParaRPr lang="en-US" sz="3200" dirty="0"/>
                    </a:p>
                  </a:txBody>
                  <a:tcPr/>
                </a:tc>
                <a:tc>
                  <a:txBody>
                    <a:bodyPr/>
                    <a:lstStyle/>
                    <a:p>
                      <a:r>
                        <a:rPr lang="en-US" sz="3200" dirty="0" smtClean="0"/>
                        <a:t>-30</a:t>
                      </a:r>
                      <a:endParaRPr lang="en-US" sz="3200" dirty="0"/>
                    </a:p>
                  </a:txBody>
                  <a:tcPr/>
                </a:tc>
              </a:tr>
            </a:tbl>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23</a:t>
            </a:fld>
            <a:endParaRPr lang="en-US" dirty="0"/>
          </a:p>
        </p:txBody>
      </p:sp>
    </p:spTree>
    <p:extLst>
      <p:ext uri="{BB962C8B-B14F-4D97-AF65-F5344CB8AC3E}">
        <p14:creationId xmlns:p14="http://schemas.microsoft.com/office/powerpoint/2010/main" val="11043893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up all those detailed impacts as desired</a:t>
            </a:r>
            <a:endParaRPr lang="en-US" dirty="0"/>
          </a:p>
        </p:txBody>
      </p:sp>
      <p:sp>
        <p:nvSpPr>
          <p:cNvPr id="7" name="Text Placeholder 6"/>
          <p:cNvSpPr>
            <a:spLocks noGrp="1"/>
          </p:cNvSpPr>
          <p:nvPr>
            <p:ph type="body" idx="1"/>
          </p:nvPr>
        </p:nvSpPr>
        <p:spPr/>
        <p:txBody>
          <a:bodyPr/>
          <a:lstStyle/>
          <a:p>
            <a:r>
              <a:rPr lang="en-US" dirty="0" smtClean="0"/>
              <a:t>Weight view</a:t>
            </a:r>
            <a:endParaRPr lang="en-US" dirty="0"/>
          </a:p>
        </p:txBody>
      </p:sp>
      <p:graphicFrame>
        <p:nvGraphicFramePr>
          <p:cNvPr id="14" name="Content Placeholder 13"/>
          <p:cNvGraphicFramePr>
            <a:graphicFrameLocks noGrp="1"/>
          </p:cNvGraphicFramePr>
          <p:nvPr>
            <p:ph sz="half" idx="2"/>
            <p:extLst>
              <p:ext uri="{D42A27DB-BD31-4B8C-83A1-F6EECF244321}">
                <p14:modId xmlns:p14="http://schemas.microsoft.com/office/powerpoint/2010/main" val="4261087408"/>
              </p:ext>
            </p:extLst>
          </p:nvPr>
        </p:nvGraphicFramePr>
        <p:xfrm>
          <a:off x="839788" y="1766888"/>
          <a:ext cx="5157787" cy="416401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8"/>
          <p:cNvSpPr>
            <a:spLocks noGrp="1"/>
          </p:cNvSpPr>
          <p:nvPr>
            <p:ph type="body" sz="quarter" idx="3"/>
          </p:nvPr>
        </p:nvSpPr>
        <p:spPr/>
        <p:txBody>
          <a:bodyPr/>
          <a:lstStyle/>
          <a:p>
            <a:r>
              <a:rPr lang="en-US" dirty="0" smtClean="0"/>
              <a:t>Impact view</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24</a:t>
            </a:fld>
            <a:endParaRPr lang="en-US" dirty="0"/>
          </a:p>
        </p:txBody>
      </p:sp>
      <p:graphicFrame>
        <p:nvGraphicFramePr>
          <p:cNvPr id="21" name="Content Placeholder 18"/>
          <p:cNvGraphicFramePr>
            <a:graphicFrameLocks noGrp="1"/>
          </p:cNvGraphicFramePr>
          <p:nvPr>
            <p:ph sz="quarter" idx="4"/>
            <p:extLst>
              <p:ext uri="{D42A27DB-BD31-4B8C-83A1-F6EECF244321}">
                <p14:modId xmlns:p14="http://schemas.microsoft.com/office/powerpoint/2010/main" val="374786911"/>
              </p:ext>
            </p:extLst>
          </p:nvPr>
        </p:nvGraphicFramePr>
        <p:xfrm>
          <a:off x="6172200" y="1766888"/>
          <a:ext cx="5183188" cy="4164012"/>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Straight Arrow Connector 7"/>
          <p:cNvCxnSpPr/>
          <p:nvPr/>
        </p:nvCxnSpPr>
        <p:spPr>
          <a:xfrm>
            <a:off x="10134600" y="2971800"/>
            <a:ext cx="0" cy="1493520"/>
          </a:xfrm>
          <a:prstGeom prst="straightConnector1">
            <a:avLst/>
          </a:prstGeom>
          <a:ln w="63500">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237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You can do this for as many materials as you want</a:t>
            </a:r>
            <a:endParaRPr lang="en-US" dirty="0"/>
          </a:p>
        </p:txBody>
      </p:sp>
      <p:sp>
        <p:nvSpPr>
          <p:cNvPr id="7" name="Text Placeholder 6"/>
          <p:cNvSpPr>
            <a:spLocks noGrp="1"/>
          </p:cNvSpPr>
          <p:nvPr>
            <p:ph type="body" idx="1"/>
          </p:nvPr>
        </p:nvSpPr>
        <p:spPr/>
        <p:txBody>
          <a:bodyPr/>
          <a:lstStyle/>
          <a:p>
            <a:r>
              <a:rPr lang="en-US" dirty="0" smtClean="0"/>
              <a:t>Weight view</a:t>
            </a:r>
            <a:endParaRPr lang="en-US" dirty="0"/>
          </a:p>
        </p:txBody>
      </p:sp>
      <p:graphicFrame>
        <p:nvGraphicFramePr>
          <p:cNvPr id="14" name="Content Placeholder 13"/>
          <p:cNvGraphicFramePr>
            <a:graphicFrameLocks noGrp="1"/>
          </p:cNvGraphicFramePr>
          <p:nvPr>
            <p:ph sz="half" idx="2"/>
            <p:extLst>
              <p:ext uri="{D42A27DB-BD31-4B8C-83A1-F6EECF244321}">
                <p14:modId xmlns:p14="http://schemas.microsoft.com/office/powerpoint/2010/main" val="509330454"/>
              </p:ext>
            </p:extLst>
          </p:nvPr>
        </p:nvGraphicFramePr>
        <p:xfrm>
          <a:off x="839788" y="1766888"/>
          <a:ext cx="5157787" cy="416401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8"/>
          <p:cNvSpPr>
            <a:spLocks noGrp="1"/>
          </p:cNvSpPr>
          <p:nvPr>
            <p:ph type="body" sz="quarter" idx="3"/>
          </p:nvPr>
        </p:nvSpPr>
        <p:spPr/>
        <p:txBody>
          <a:bodyPr/>
          <a:lstStyle/>
          <a:p>
            <a:r>
              <a:rPr lang="en-US" dirty="0" smtClean="0"/>
              <a:t>Impact view</a:t>
            </a:r>
            <a:endParaRPr lang="en-US" dirty="0"/>
          </a:p>
        </p:txBody>
      </p:sp>
      <p:graphicFrame>
        <p:nvGraphicFramePr>
          <p:cNvPr id="19" name="Content Placeholder 18"/>
          <p:cNvGraphicFramePr>
            <a:graphicFrameLocks noGrp="1"/>
          </p:cNvGraphicFramePr>
          <p:nvPr>
            <p:ph sz="quarter" idx="4"/>
            <p:extLst>
              <p:ext uri="{D42A27DB-BD31-4B8C-83A1-F6EECF244321}">
                <p14:modId xmlns:p14="http://schemas.microsoft.com/office/powerpoint/2010/main" val="666602578"/>
              </p:ext>
            </p:extLst>
          </p:nvPr>
        </p:nvGraphicFramePr>
        <p:xfrm>
          <a:off x="6172200" y="1766888"/>
          <a:ext cx="5183188" cy="4164012"/>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25</a:t>
            </a:fld>
            <a:endParaRPr lang="en-US" dirty="0"/>
          </a:p>
        </p:txBody>
      </p:sp>
    </p:spTree>
    <p:extLst>
      <p:ext uri="{BB962C8B-B14F-4D97-AF65-F5344CB8AC3E}">
        <p14:creationId xmlns:p14="http://schemas.microsoft.com/office/powerpoint/2010/main" val="3263064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Details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26</a:t>
            </a:fld>
            <a:endParaRPr lang="en-US" dirty="0"/>
          </a:p>
        </p:txBody>
      </p:sp>
    </p:spTree>
    <p:extLst>
      <p:ext uri="{BB962C8B-B14F-4D97-AF65-F5344CB8AC3E}">
        <p14:creationId xmlns:p14="http://schemas.microsoft.com/office/powerpoint/2010/main" val="805959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use phase ignored?</a:t>
            </a:r>
            <a:endParaRPr lang="en-US" dirty="0"/>
          </a:p>
        </p:txBody>
      </p:sp>
      <p:sp>
        <p:nvSpPr>
          <p:cNvPr id="5" name="Content Placeholder 4"/>
          <p:cNvSpPr>
            <a:spLocks noGrp="1"/>
          </p:cNvSpPr>
          <p:nvPr>
            <p:ph sz="half" idx="1"/>
          </p:nvPr>
        </p:nvSpPr>
        <p:spPr/>
        <p:txBody>
          <a:bodyPr/>
          <a:lstStyle/>
          <a:p>
            <a:r>
              <a:rPr lang="en-US" dirty="0" smtClean="0"/>
              <a:t>Solid waste data tends to be in terms of commodity materials, not products</a:t>
            </a:r>
          </a:p>
          <a:p>
            <a:r>
              <a:rPr lang="en-US" dirty="0" smtClean="0"/>
              <a:t>E.g. “10 tons of steel”</a:t>
            </a:r>
          </a:p>
          <a:p>
            <a:r>
              <a:rPr lang="en-US" dirty="0" smtClean="0"/>
              <a:t>We can’t know what the use was</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27</a:t>
            </a:fld>
            <a:endParaRPr lang="en-US" dirty="0"/>
          </a:p>
        </p:txBody>
      </p:sp>
      <p:pic>
        <p:nvPicPr>
          <p:cNvPr id="7" name="Content Placeholder 1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8194" y="1354349"/>
            <a:ext cx="5604975" cy="3643234"/>
          </a:xfrm>
          <a:prstGeom prst="rect">
            <a:avLst/>
          </a:prstGeom>
        </p:spPr>
      </p:pic>
    </p:spTree>
    <p:extLst>
      <p:ext uri="{BB962C8B-B14F-4D97-AF65-F5344CB8AC3E}">
        <p14:creationId xmlns:p14="http://schemas.microsoft.com/office/powerpoint/2010/main" val="12989638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see the benefits of recycling?</a:t>
            </a:r>
            <a:endParaRPr lang="en-US" dirty="0"/>
          </a:p>
        </p:txBody>
      </p:sp>
      <p:sp>
        <p:nvSpPr>
          <p:cNvPr id="3" name="Content Placeholder 2"/>
          <p:cNvSpPr>
            <a:spLocks noGrp="1"/>
          </p:cNvSpPr>
          <p:nvPr>
            <p:ph sz="half" idx="1"/>
          </p:nvPr>
        </p:nvSpPr>
        <p:spPr>
          <a:xfrm>
            <a:off x="838200" y="1354349"/>
            <a:ext cx="4926106" cy="5367128"/>
          </a:xfrm>
        </p:spPr>
        <p:txBody>
          <a:bodyPr>
            <a:normAutofit lnSpcReduction="10000"/>
          </a:bodyPr>
          <a:lstStyle/>
          <a:p>
            <a:r>
              <a:rPr lang="en-US" dirty="0" smtClean="0"/>
              <a:t>In negative values for the end of life stage…</a:t>
            </a:r>
          </a:p>
          <a:p>
            <a:r>
              <a:rPr lang="en-US" dirty="0" smtClean="0"/>
              <a:t>Leading to a lower net impact</a:t>
            </a:r>
          </a:p>
          <a:p>
            <a:r>
              <a:rPr lang="en-US" dirty="0" smtClean="0"/>
              <a:t>These values represent situations where we assume using recycled material prevents production from newly extracted material – or has some other net positive effect</a:t>
            </a:r>
          </a:p>
          <a:p>
            <a:r>
              <a:rPr lang="en-US" dirty="0" smtClean="0"/>
              <a:t>Such assumptions have been challenged</a:t>
            </a:r>
            <a:endParaRPr lang="en-US" dirty="0"/>
          </a:p>
        </p:txBody>
      </p:sp>
      <p:graphicFrame>
        <p:nvGraphicFramePr>
          <p:cNvPr id="19" name="Content Placeholder 18"/>
          <p:cNvGraphicFramePr>
            <a:graphicFrameLocks noGrp="1"/>
          </p:cNvGraphicFramePr>
          <p:nvPr>
            <p:ph sz="half" idx="2"/>
            <p:extLst>
              <p:ext uri="{D42A27DB-BD31-4B8C-83A1-F6EECF244321}">
                <p14:modId xmlns:p14="http://schemas.microsoft.com/office/powerpoint/2010/main" val="1699411079"/>
              </p:ext>
            </p:extLst>
          </p:nvPr>
        </p:nvGraphicFramePr>
        <p:xfrm>
          <a:off x="6454775" y="1354138"/>
          <a:ext cx="4899025" cy="4632325"/>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28</a:t>
            </a:fld>
            <a:endParaRPr lang="en-US" dirty="0"/>
          </a:p>
        </p:txBody>
      </p:sp>
      <p:cxnSp>
        <p:nvCxnSpPr>
          <p:cNvPr id="6" name="Straight Arrow Connector 5"/>
          <p:cNvCxnSpPr/>
          <p:nvPr/>
        </p:nvCxnSpPr>
        <p:spPr>
          <a:xfrm>
            <a:off x="7324223" y="2087479"/>
            <a:ext cx="0" cy="5715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0199878" y="2062745"/>
            <a:ext cx="0" cy="5715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47029" y="1457578"/>
            <a:ext cx="861592" cy="646331"/>
          </a:xfrm>
          <a:prstGeom prst="rect">
            <a:avLst/>
          </a:prstGeom>
          <a:noFill/>
        </p:spPr>
        <p:txBody>
          <a:bodyPr wrap="square" rtlCol="0">
            <a:spAutoFit/>
          </a:bodyPr>
          <a:lstStyle/>
          <a:p>
            <a:pPr algn="ctr"/>
            <a:r>
              <a:rPr lang="en-US" b="1" dirty="0" smtClean="0">
                <a:solidFill>
                  <a:schemeClr val="accent1"/>
                </a:solidFill>
              </a:rPr>
              <a:t>Net impact</a:t>
            </a:r>
            <a:endParaRPr lang="en-US" b="1" dirty="0">
              <a:solidFill>
                <a:schemeClr val="accent1"/>
              </a:solidFill>
            </a:endParaRPr>
          </a:p>
        </p:txBody>
      </p:sp>
      <p:sp>
        <p:nvSpPr>
          <p:cNvPr id="13" name="TextBox 12"/>
          <p:cNvSpPr txBox="1"/>
          <p:nvPr/>
        </p:nvSpPr>
        <p:spPr>
          <a:xfrm>
            <a:off x="6888787" y="1469245"/>
            <a:ext cx="935632" cy="646331"/>
          </a:xfrm>
          <a:prstGeom prst="rect">
            <a:avLst/>
          </a:prstGeom>
          <a:noFill/>
        </p:spPr>
        <p:txBody>
          <a:bodyPr wrap="square" rtlCol="0">
            <a:spAutoFit/>
          </a:bodyPr>
          <a:lstStyle/>
          <a:p>
            <a:pPr algn="ctr"/>
            <a:r>
              <a:rPr lang="en-US" b="1" dirty="0" smtClean="0">
                <a:solidFill>
                  <a:schemeClr val="accent1"/>
                </a:solidFill>
              </a:rPr>
              <a:t>Zero</a:t>
            </a:r>
            <a:br>
              <a:rPr lang="en-US" b="1" dirty="0" smtClean="0">
                <a:solidFill>
                  <a:schemeClr val="accent1"/>
                </a:solidFill>
              </a:rPr>
            </a:br>
            <a:r>
              <a:rPr lang="en-US" b="1" dirty="0" smtClean="0">
                <a:solidFill>
                  <a:schemeClr val="accent1"/>
                </a:solidFill>
              </a:rPr>
              <a:t>impact</a:t>
            </a:r>
            <a:endParaRPr lang="en-US" b="1" dirty="0">
              <a:solidFill>
                <a:schemeClr val="accent1"/>
              </a:solidFill>
            </a:endParaRPr>
          </a:p>
        </p:txBody>
      </p:sp>
    </p:spTree>
    <p:extLst>
      <p:ext uri="{BB962C8B-B14F-4D97-AF65-F5344CB8AC3E}">
        <p14:creationId xmlns:p14="http://schemas.microsoft.com/office/powerpoint/2010/main" val="13087355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Can end-of-life transport be customized?</a:t>
            </a:r>
            <a:endParaRPr lang="en-US" dirty="0"/>
          </a:p>
        </p:txBody>
      </p:sp>
      <p:sp>
        <p:nvSpPr>
          <p:cNvPr id="6" name="Content Placeholder 5"/>
          <p:cNvSpPr>
            <a:spLocks noGrp="1"/>
          </p:cNvSpPr>
          <p:nvPr>
            <p:ph sz="half" idx="1"/>
          </p:nvPr>
        </p:nvSpPr>
        <p:spPr/>
        <p:txBody>
          <a:bodyPr>
            <a:normAutofit lnSpcReduction="10000"/>
          </a:bodyPr>
          <a:lstStyle/>
          <a:p>
            <a:r>
              <a:rPr lang="en-US" dirty="0" smtClean="0"/>
              <a:t>There are many questions about the role of end-of-life transport in impacts</a:t>
            </a:r>
          </a:p>
          <a:p>
            <a:r>
              <a:rPr lang="en-US" dirty="0" smtClean="0"/>
              <a:t>In WIC, end-of-life transport is from the collection point to the disposal point or first recycling market participant</a:t>
            </a:r>
          </a:p>
          <a:p>
            <a:r>
              <a:rPr lang="en-US" dirty="0" smtClean="0"/>
              <a:t>WIC assumes a standard distance, but custom distances can be entered and the factor will be scaled appropriately.</a:t>
            </a:r>
            <a:endParaRPr lang="en-US"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644870687"/>
              </p:ext>
            </p:extLst>
          </p:nvPr>
        </p:nvGraphicFramePr>
        <p:xfrm>
          <a:off x="6454775" y="1354138"/>
          <a:ext cx="4995696" cy="1559560"/>
        </p:xfrm>
        <a:graphic>
          <a:graphicData uri="http://schemas.openxmlformats.org/drawingml/2006/table">
            <a:tbl>
              <a:tblPr firstRow="1" bandRow="1">
                <a:tableStyleId>{073A0DAA-6AF3-43AB-8588-CEC1D06C72B9}</a:tableStyleId>
              </a:tblPr>
              <a:tblGrid>
                <a:gridCol w="1248924"/>
                <a:gridCol w="1248924"/>
                <a:gridCol w="1078481"/>
                <a:gridCol w="1419367"/>
              </a:tblGrid>
              <a:tr h="370840">
                <a:tc>
                  <a:txBody>
                    <a:bodyPr/>
                    <a:lstStyle/>
                    <a:p>
                      <a:r>
                        <a:rPr lang="en-US" dirty="0" smtClean="0"/>
                        <a:t>Standard</a:t>
                      </a:r>
                      <a:r>
                        <a:rPr lang="en-US" baseline="0" dirty="0" smtClean="0"/>
                        <a:t> end-of-life transport factor</a:t>
                      </a:r>
                      <a:endParaRPr lang="en-US" dirty="0"/>
                    </a:p>
                  </a:txBody>
                  <a:tcPr marL="86427" marR="86427"/>
                </a:tc>
                <a:tc>
                  <a:txBody>
                    <a:bodyPr/>
                    <a:lstStyle/>
                    <a:p>
                      <a:r>
                        <a:rPr lang="en-US" dirty="0" smtClean="0"/>
                        <a:t>Standard distance</a:t>
                      </a:r>
                      <a:endParaRPr lang="en-US" dirty="0"/>
                    </a:p>
                  </a:txBody>
                  <a:tcPr marL="86427" marR="86427"/>
                </a:tc>
                <a:tc>
                  <a:txBody>
                    <a:bodyPr/>
                    <a:lstStyle/>
                    <a:p>
                      <a:r>
                        <a:rPr lang="en-US" dirty="0" smtClean="0"/>
                        <a:t>Actual distance</a:t>
                      </a:r>
                      <a:endParaRPr lang="en-US" dirty="0"/>
                    </a:p>
                  </a:txBody>
                  <a:tcPr marL="86427" marR="86427"/>
                </a:tc>
                <a:tc>
                  <a:txBody>
                    <a:bodyPr/>
                    <a:lstStyle/>
                    <a:p>
                      <a:r>
                        <a:rPr lang="en-US" dirty="0" smtClean="0"/>
                        <a:t>Customized end-of-life transport</a:t>
                      </a:r>
                      <a:r>
                        <a:rPr lang="en-US" baseline="0" dirty="0" smtClean="0"/>
                        <a:t> factor</a:t>
                      </a:r>
                      <a:endParaRPr lang="en-US" dirty="0"/>
                    </a:p>
                  </a:txBody>
                  <a:tcPr marL="86427" marR="86427"/>
                </a:tc>
              </a:tr>
              <a:tr h="370840">
                <a:tc>
                  <a:txBody>
                    <a:bodyPr/>
                    <a:lstStyle/>
                    <a:p>
                      <a:r>
                        <a:rPr lang="en-US" dirty="0" smtClean="0"/>
                        <a:t>6</a:t>
                      </a:r>
                      <a:endParaRPr lang="en-US" dirty="0"/>
                    </a:p>
                  </a:txBody>
                  <a:tcPr marL="86427" marR="86427"/>
                </a:tc>
                <a:tc>
                  <a:txBody>
                    <a:bodyPr/>
                    <a:lstStyle/>
                    <a:p>
                      <a:r>
                        <a:rPr lang="en-US" dirty="0" smtClean="0"/>
                        <a:t>120</a:t>
                      </a:r>
                      <a:endParaRPr lang="en-US" dirty="0"/>
                    </a:p>
                  </a:txBody>
                  <a:tcPr marL="86427" marR="86427"/>
                </a:tc>
                <a:tc>
                  <a:txBody>
                    <a:bodyPr/>
                    <a:lstStyle/>
                    <a:p>
                      <a:r>
                        <a:rPr lang="en-US" dirty="0" smtClean="0"/>
                        <a:t>40</a:t>
                      </a:r>
                      <a:endParaRPr lang="en-US" dirty="0"/>
                    </a:p>
                  </a:txBody>
                  <a:tcPr marL="86427" marR="86427"/>
                </a:tc>
                <a:tc>
                  <a:txBody>
                    <a:bodyPr/>
                    <a:lstStyle/>
                    <a:p>
                      <a:r>
                        <a:rPr lang="en-US" dirty="0" smtClean="0"/>
                        <a:t>2</a:t>
                      </a:r>
                      <a:endParaRPr lang="en-US" dirty="0"/>
                    </a:p>
                  </a:txBody>
                  <a:tcPr marL="86427" marR="86427"/>
                </a:tc>
              </a:tr>
            </a:tbl>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29</a:t>
            </a:fld>
            <a:endParaRPr lang="en-US" dirty="0"/>
          </a:p>
        </p:txBody>
      </p:sp>
    </p:spTree>
    <p:extLst>
      <p:ext uri="{BB962C8B-B14F-4D97-AF65-F5344CB8AC3E}">
        <p14:creationId xmlns:p14="http://schemas.microsoft.com/office/powerpoint/2010/main" val="87416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1354" y="3146017"/>
            <a:ext cx="4523862" cy="3392897"/>
          </a:xfrm>
          <a:prstGeom prst="rect">
            <a:avLst/>
          </a:prstGeom>
        </p:spPr>
      </p:pic>
      <p:sp>
        <p:nvSpPr>
          <p:cNvPr id="2" name="Title 1"/>
          <p:cNvSpPr>
            <a:spLocks noGrp="1"/>
          </p:cNvSpPr>
          <p:nvPr>
            <p:ph type="title"/>
          </p:nvPr>
        </p:nvSpPr>
        <p:spPr/>
        <p:txBody>
          <a:bodyPr/>
          <a:lstStyle/>
          <a:p>
            <a:r>
              <a:rPr lang="en-US" dirty="0"/>
              <a:t>T</a:t>
            </a:r>
            <a:r>
              <a:rPr lang="en-US" dirty="0" smtClean="0"/>
              <a:t>he problem of waste</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3</a:t>
            </a:fld>
            <a:endParaRPr lang="en-US" dirty="0"/>
          </a:p>
        </p:txBody>
      </p:sp>
      <p:pic>
        <p:nvPicPr>
          <p:cNvPr id="5" name="Content Placeholder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32154" y="1187144"/>
            <a:ext cx="3848461" cy="2590014"/>
          </a:xfrm>
          <a:prstGeom prst="rect">
            <a:avLst/>
          </a:prstGeom>
        </p:spPr>
      </p:pic>
      <p:pic>
        <p:nvPicPr>
          <p:cNvPr id="7" name="Content Placeholder 8"/>
          <p:cNvPicPr>
            <a:picLocks noChangeAspect="1"/>
          </p:cNvPicPr>
          <p:nvPr/>
        </p:nvPicPr>
        <p:blipFill rotWithShape="1">
          <a:blip r:embed="rId5">
            <a:extLst>
              <a:ext uri="{28A0092B-C50C-407E-A947-70E740481C1C}">
                <a14:useLocalDpi xmlns:a14="http://schemas.microsoft.com/office/drawing/2010/main" val="0"/>
              </a:ext>
            </a:extLst>
          </a:blip>
          <a:srcRect l="5181" t="7136" r="3013" b="8927"/>
          <a:stretch/>
        </p:blipFill>
        <p:spPr>
          <a:xfrm>
            <a:off x="5383499" y="1611452"/>
            <a:ext cx="6462019" cy="3231013"/>
          </a:xfrm>
          <a:prstGeom prst="rect">
            <a:avLst/>
          </a:prstGeom>
        </p:spPr>
      </p:pic>
    </p:spTree>
    <p:extLst>
      <p:ext uri="{BB962C8B-B14F-4D97-AF65-F5344CB8AC3E}">
        <p14:creationId xmlns:p14="http://schemas.microsoft.com/office/powerpoint/2010/main" val="366485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Some more examples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30</a:t>
            </a:fld>
            <a:endParaRPr lang="en-US" dirty="0"/>
          </a:p>
        </p:txBody>
      </p:sp>
    </p:spTree>
    <p:extLst>
      <p:ext uri="{BB962C8B-B14F-4D97-AF65-F5344CB8AC3E}">
        <p14:creationId xmlns:p14="http://schemas.microsoft.com/office/powerpoint/2010/main" val="8891759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does WIC leave out?</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31</a:t>
            </a:fld>
            <a:endParaRPr lang="en-US" dirty="0"/>
          </a:p>
        </p:txBody>
      </p:sp>
    </p:spTree>
    <p:extLst>
      <p:ext uri="{BB962C8B-B14F-4D97-AF65-F5344CB8AC3E}">
        <p14:creationId xmlns:p14="http://schemas.microsoft.com/office/powerpoint/2010/main" val="1024459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 phase</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32</a:t>
            </a:fld>
            <a:endParaRPr lang="en-US" dirty="0"/>
          </a:p>
        </p:txBody>
      </p:sp>
      <p:pic>
        <p:nvPicPr>
          <p:cNvPr id="7" name="Content Placeholder 1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03710" y="1209969"/>
            <a:ext cx="7739090" cy="5030409"/>
          </a:xfrm>
          <a:prstGeom prst="rect">
            <a:avLst/>
          </a:prstGeom>
        </p:spPr>
      </p:pic>
    </p:spTree>
    <p:extLst>
      <p:ext uri="{BB962C8B-B14F-4D97-AF65-F5344CB8AC3E}">
        <p14:creationId xmlns:p14="http://schemas.microsoft.com/office/powerpoint/2010/main" val="21711404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WIC only includes things recorded as solid waste</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33</a:t>
            </a:fld>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77107" y="1201320"/>
            <a:ext cx="8037786" cy="5337594"/>
          </a:xfrm>
          <a:prstGeom prst="rect">
            <a:avLst/>
          </a:prstGeom>
        </p:spPr>
      </p:pic>
    </p:spTree>
    <p:extLst>
      <p:ext uri="{BB962C8B-B14F-4D97-AF65-F5344CB8AC3E}">
        <p14:creationId xmlns:p14="http://schemas.microsoft.com/office/powerpoint/2010/main" val="6216246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34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4" cy="6077919"/>
          </a:xfrm>
          <a:prstGeom prst="rect">
            <a:avLst/>
          </a:prstGeom>
        </p:spPr>
      </p:pic>
      <p:sp>
        <p:nvSpPr>
          <p:cNvPr id="12" name="TextBox 11"/>
          <p:cNvSpPr txBox="1"/>
          <p:nvPr/>
        </p:nvSpPr>
        <p:spPr>
          <a:xfrm>
            <a:off x="2171700" y="95870"/>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3" name="TextBox 12"/>
          <p:cNvSpPr txBox="1"/>
          <p:nvPr/>
        </p:nvSpPr>
        <p:spPr>
          <a:xfrm>
            <a:off x="894513" y="2616176"/>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4" name="TextBox 13"/>
          <p:cNvSpPr txBox="1"/>
          <p:nvPr/>
        </p:nvSpPr>
        <p:spPr>
          <a:xfrm>
            <a:off x="5856852" y="509236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5" name="TextBox 14"/>
          <p:cNvSpPr txBox="1"/>
          <p:nvPr/>
        </p:nvSpPr>
        <p:spPr>
          <a:xfrm>
            <a:off x="10416152" y="364581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6" name="TextBox 15"/>
          <p:cNvSpPr txBox="1"/>
          <p:nvPr/>
        </p:nvSpPr>
        <p:spPr>
          <a:xfrm>
            <a:off x="9933552" y="1870842"/>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7" name="TextBox 16"/>
          <p:cNvSpPr txBox="1"/>
          <p:nvPr/>
        </p:nvSpPr>
        <p:spPr>
          <a:xfrm>
            <a:off x="7952352" y="278433"/>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8" name="TextBox 17"/>
          <p:cNvSpPr txBox="1"/>
          <p:nvPr/>
        </p:nvSpPr>
        <p:spPr>
          <a:xfrm>
            <a:off x="653213" y="4806953"/>
            <a:ext cx="482600" cy="1446550"/>
          </a:xfrm>
          <a:prstGeom prst="rect">
            <a:avLst/>
          </a:prstGeom>
          <a:noFill/>
        </p:spPr>
        <p:txBody>
          <a:bodyPr wrap="square" rtlCol="0">
            <a:spAutoFit/>
          </a:bodyPr>
          <a:lstStyle/>
          <a:p>
            <a:pPr algn="ctr"/>
            <a:r>
              <a:rPr lang="en-US" sz="8800" b="1" dirty="0" smtClean="0">
                <a:solidFill>
                  <a:srgbClr val="FF0000"/>
                </a:solidFill>
                <a:latin typeface="Bradley Hand ITC" panose="03070402050302030203" pitchFamily="66" charset="0"/>
                <a:sym typeface="Wingdings" panose="05000000000000000000" pitchFamily="2" charset="2"/>
              </a:rPr>
              <a:t>x</a:t>
            </a:r>
            <a:endParaRPr lang="en-US" sz="8800" b="1" dirty="0">
              <a:solidFill>
                <a:srgbClr val="FF0000"/>
              </a:solidFill>
              <a:latin typeface="Bradley Hand ITC" panose="03070402050302030203" pitchFamily="66" charset="0"/>
            </a:endParaRPr>
          </a:p>
        </p:txBody>
      </p:sp>
    </p:spTree>
    <p:extLst>
      <p:ext uri="{BB962C8B-B14F-4D97-AF65-F5344CB8AC3E}">
        <p14:creationId xmlns:p14="http://schemas.microsoft.com/office/powerpoint/2010/main" val="3660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35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3" cy="6077919"/>
          </a:xfrm>
          <a:prstGeom prst="rect">
            <a:avLst/>
          </a:prstGeom>
        </p:spPr>
      </p:pic>
    </p:spTree>
    <p:extLst>
      <p:ext uri="{BB962C8B-B14F-4D97-AF65-F5344CB8AC3E}">
        <p14:creationId xmlns:p14="http://schemas.microsoft.com/office/powerpoint/2010/main" val="23853388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materials with large impacts are omitted</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t>36</a:t>
            </a:fld>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30570" y="1111243"/>
            <a:ext cx="4530860" cy="5610234"/>
          </a:xfrm>
          <a:prstGeom prst="rect">
            <a:avLst/>
          </a:prstGeom>
        </p:spPr>
      </p:pic>
    </p:spTree>
    <p:extLst>
      <p:ext uri="{BB962C8B-B14F-4D97-AF65-F5344CB8AC3E}">
        <p14:creationId xmlns:p14="http://schemas.microsoft.com/office/powerpoint/2010/main" val="7568017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Take-home message:</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t>37</a:t>
            </a:fld>
            <a:endParaRPr lang="en-US"/>
          </a:p>
        </p:txBody>
      </p:sp>
      <p:sp>
        <p:nvSpPr>
          <p:cNvPr id="3" name="Content Placeholder 2"/>
          <p:cNvSpPr>
            <a:spLocks noGrp="1"/>
          </p:cNvSpPr>
          <p:nvPr>
            <p:ph idx="1"/>
          </p:nvPr>
        </p:nvSpPr>
        <p:spPr/>
        <p:txBody>
          <a:bodyPr/>
          <a:lstStyle/>
          <a:p>
            <a:r>
              <a:rPr lang="en-US" dirty="0" smtClean="0"/>
              <a:t>Solid waste ≠ material consumption</a:t>
            </a:r>
            <a:endParaRPr lang="en-US" dirty="0"/>
          </a:p>
        </p:txBody>
      </p:sp>
    </p:spTree>
    <p:extLst>
      <p:ext uri="{BB962C8B-B14F-4D97-AF65-F5344CB8AC3E}">
        <p14:creationId xmlns:p14="http://schemas.microsoft.com/office/powerpoint/2010/main" val="38320576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Alternative big-picture models</a:t>
            </a:r>
            <a:endParaRPr lang="en-US" dirty="0"/>
          </a:p>
        </p:txBody>
      </p:sp>
      <p:sp>
        <p:nvSpPr>
          <p:cNvPr id="6" name="Subtitle 5"/>
          <p:cNvSpPr>
            <a:spLocks noGrp="1"/>
          </p:cNvSpPr>
          <p:nvPr>
            <p:ph type="subTitle" idx="1"/>
          </p:nvPr>
        </p:nvSpPr>
        <p:spPr/>
        <p:txBody>
          <a:bodyPr/>
          <a:lstStyle/>
          <a:p>
            <a:r>
              <a:rPr lang="en-US" dirty="0" smtClean="0"/>
              <a:t>CBEI, USEEIO</a:t>
            </a:r>
            <a:r>
              <a:rPr lang="en-US" dirty="0" smtClean="0"/>
              <a:t>, EORA, etc.</a:t>
            </a:r>
            <a:endParaRPr lang="en-US" dirty="0"/>
          </a:p>
        </p:txBody>
      </p:sp>
      <p:sp>
        <p:nvSpPr>
          <p:cNvPr id="4" name="Slide Number Placeholder 3"/>
          <p:cNvSpPr>
            <a:spLocks noGrp="1"/>
          </p:cNvSpPr>
          <p:nvPr>
            <p:ph type="sldNum" sz="quarter" idx="4294967295"/>
          </p:nvPr>
        </p:nvSpPr>
        <p:spPr>
          <a:xfrm>
            <a:off x="11353799" y="6356350"/>
            <a:ext cx="698739" cy="365125"/>
          </a:xfrm>
          <a:prstGeom prst="rect">
            <a:avLst/>
          </a:prstGeom>
        </p:spPr>
        <p:txBody>
          <a:bodyPr/>
          <a:lstStyle/>
          <a:p>
            <a:fld id="{7DA5641C-54BD-4C62-9281-36F8A3AC5EF8}" type="slidenum">
              <a:rPr lang="en-US" smtClean="0"/>
              <a:t>38</a:t>
            </a:fld>
            <a:endParaRPr lang="en-US" dirty="0"/>
          </a:p>
        </p:txBody>
      </p:sp>
    </p:spTree>
    <p:extLst>
      <p:ext uri="{BB962C8B-B14F-4D97-AF65-F5344CB8AC3E}">
        <p14:creationId xmlns:p14="http://schemas.microsoft.com/office/powerpoint/2010/main" val="30190624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Thanks</a:t>
            </a:r>
            <a:endParaRPr lang="en-US" dirty="0"/>
          </a:p>
        </p:txBody>
      </p:sp>
      <p:sp>
        <p:nvSpPr>
          <p:cNvPr id="6" name="Subtitle 5"/>
          <p:cNvSpPr>
            <a:spLocks noGrp="1"/>
          </p:cNvSpPr>
          <p:nvPr>
            <p:ph type="subTitle" idx="1"/>
          </p:nvPr>
        </p:nvSpPr>
        <p:spPr/>
        <p:txBody>
          <a:bodyPr/>
          <a:lstStyle/>
          <a:p>
            <a:r>
              <a:rPr lang="en-US" dirty="0" smtClean="0"/>
              <a:t/>
            </a:r>
            <a:br>
              <a:rPr lang="en-US" dirty="0" smtClean="0"/>
            </a:br>
            <a:r>
              <a:rPr lang="en-US" dirty="0" smtClean="0"/>
              <a:t>Martin Brown</a:t>
            </a:r>
            <a:br>
              <a:rPr lang="en-US" dirty="0" smtClean="0"/>
            </a:br>
            <a:r>
              <a:rPr lang="en-US" dirty="0" smtClean="0"/>
              <a:t>Martin.Brown@state.or.us</a:t>
            </a:r>
            <a:br>
              <a:rPr lang="en-US" dirty="0" smtClean="0"/>
            </a:br>
            <a:endParaRPr lang="en-US" dirty="0"/>
          </a:p>
        </p:txBody>
      </p:sp>
      <p:sp>
        <p:nvSpPr>
          <p:cNvPr id="4" name="Slide Number Placeholder 3"/>
          <p:cNvSpPr>
            <a:spLocks noGrp="1"/>
          </p:cNvSpPr>
          <p:nvPr>
            <p:ph type="sldNum" sz="quarter" idx="4294967295"/>
          </p:nvPr>
        </p:nvSpPr>
        <p:spPr>
          <a:xfrm>
            <a:off x="11353799" y="6356350"/>
            <a:ext cx="698739" cy="365125"/>
          </a:xfrm>
          <a:prstGeom prst="rect">
            <a:avLst/>
          </a:prstGeom>
        </p:spPr>
        <p:txBody>
          <a:bodyPr/>
          <a:lstStyle/>
          <a:p>
            <a:fld id="{7DA5641C-54BD-4C62-9281-36F8A3AC5EF8}" type="slidenum">
              <a:rPr lang="en-US" smtClean="0"/>
              <a:t>39</a:t>
            </a:fld>
            <a:endParaRPr lang="en-US" dirty="0"/>
          </a:p>
        </p:txBody>
      </p:sp>
    </p:spTree>
    <p:extLst>
      <p:ext uri="{BB962C8B-B14F-4D97-AF65-F5344CB8AC3E}">
        <p14:creationId xmlns:p14="http://schemas.microsoft.com/office/powerpoint/2010/main" val="3958892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Weight vs. impact views of waste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18813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Weight based views of waste</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5</a:t>
            </a:fld>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1999" y="1073162"/>
            <a:ext cx="8708002" cy="4900589"/>
          </a:xfrm>
        </p:spPr>
      </p:pic>
    </p:spTree>
    <p:extLst>
      <p:ext uri="{BB962C8B-B14F-4D97-AF65-F5344CB8AC3E}">
        <p14:creationId xmlns:p14="http://schemas.microsoft.com/office/powerpoint/2010/main" val="1456884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Weight-based statistics and goals</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7078" y="1071563"/>
            <a:ext cx="8717843" cy="4903787"/>
          </a:xfrm>
        </p:spPr>
      </p:pic>
      <p:sp>
        <p:nvSpPr>
          <p:cNvPr id="4" name="Slide Number Placeholder 3"/>
          <p:cNvSpPr>
            <a:spLocks noGrp="1"/>
          </p:cNvSpPr>
          <p:nvPr>
            <p:ph type="sldNum" sz="quarter" idx="12"/>
          </p:nvPr>
        </p:nvSpPr>
        <p:spPr/>
        <p:txBody>
          <a:bodyPr/>
          <a:lstStyle/>
          <a:p>
            <a:fld id="{7DA5641C-54BD-4C62-9281-36F8A3AC5EF8}" type="slidenum">
              <a:rPr lang="en-US" smtClean="0"/>
              <a:pPr/>
              <a:t>6</a:t>
            </a:fld>
            <a:endParaRPr lang="en-US" dirty="0"/>
          </a:p>
        </p:txBody>
      </p:sp>
    </p:spTree>
    <p:extLst>
      <p:ext uri="{BB962C8B-B14F-4D97-AF65-F5344CB8AC3E}">
        <p14:creationId xmlns:p14="http://schemas.microsoft.com/office/powerpoint/2010/main" val="1618021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weight misses: environmental impacts</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7"/>
          </a:xfrm>
        </p:spPr>
      </p:pic>
      <p:sp>
        <p:nvSpPr>
          <p:cNvPr id="4" name="Slide Number Placeholder 3"/>
          <p:cNvSpPr>
            <a:spLocks noGrp="1"/>
          </p:cNvSpPr>
          <p:nvPr>
            <p:ph type="sldNum" sz="quarter" idx="12"/>
          </p:nvPr>
        </p:nvSpPr>
        <p:spPr/>
        <p:txBody>
          <a:bodyPr/>
          <a:lstStyle/>
          <a:p>
            <a:fld id="{7DA5641C-54BD-4C62-9281-36F8A3AC5EF8}" type="slidenum">
              <a:rPr lang="en-US" smtClean="0"/>
              <a:pPr/>
              <a:t>7</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5710" y="4460571"/>
            <a:ext cx="3126896" cy="207834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5181" t="7136" r="3013" b="8927"/>
          <a:stretch/>
        </p:blipFill>
        <p:spPr>
          <a:xfrm>
            <a:off x="405585" y="1200240"/>
            <a:ext cx="5418059" cy="270903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0434" y="1664837"/>
            <a:ext cx="4942735" cy="3893322"/>
          </a:xfrm>
          <a:prstGeom prst="rect">
            <a:avLst/>
          </a:prstGeom>
        </p:spPr>
      </p:pic>
    </p:spTree>
    <p:extLst>
      <p:ext uri="{BB962C8B-B14F-4D97-AF65-F5344CB8AC3E}">
        <p14:creationId xmlns:p14="http://schemas.microsoft.com/office/powerpoint/2010/main" val="61201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come from across a whole life cycle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7"/>
          </a:xfrm>
        </p:spPr>
      </p:pic>
      <p:sp>
        <p:nvSpPr>
          <p:cNvPr id="4" name="Slide Number Placeholder 3"/>
          <p:cNvSpPr>
            <a:spLocks noGrp="1"/>
          </p:cNvSpPr>
          <p:nvPr>
            <p:ph type="sldNum" sz="quarter" idx="12"/>
          </p:nvPr>
        </p:nvSpPr>
        <p:spPr/>
        <p:txBody>
          <a:bodyPr/>
          <a:lstStyle/>
          <a:p>
            <a:fld id="{7DA5641C-54BD-4C62-9281-36F8A3AC5EF8}" type="slidenum">
              <a:rPr lang="en-US" smtClean="0"/>
              <a:pPr/>
              <a:t>8</a:t>
            </a:fld>
            <a:endParaRPr lang="en-US" dirty="0"/>
          </a:p>
        </p:txBody>
      </p:sp>
    </p:spTree>
    <p:extLst>
      <p:ext uri="{BB962C8B-B14F-4D97-AF65-F5344CB8AC3E}">
        <p14:creationId xmlns:p14="http://schemas.microsoft.com/office/powerpoint/2010/main" val="4107308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come from across a whole life cycle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6"/>
          </a:xfrm>
        </p:spPr>
      </p:pic>
      <p:sp>
        <p:nvSpPr>
          <p:cNvPr id="4" name="Slide Number Placeholder 3"/>
          <p:cNvSpPr>
            <a:spLocks noGrp="1"/>
          </p:cNvSpPr>
          <p:nvPr>
            <p:ph type="sldNum" sz="quarter" idx="12"/>
          </p:nvPr>
        </p:nvSpPr>
        <p:spPr/>
        <p:txBody>
          <a:bodyPr/>
          <a:lstStyle/>
          <a:p>
            <a:fld id="{7DA5641C-54BD-4C62-9281-36F8A3AC5EF8}" type="slidenum">
              <a:rPr lang="en-US" smtClean="0"/>
              <a:pPr/>
              <a:t>9</a:t>
            </a:fld>
            <a:endParaRPr lang="en-US" dirty="0"/>
          </a:p>
        </p:txBody>
      </p:sp>
    </p:spTree>
    <p:extLst>
      <p:ext uri="{BB962C8B-B14F-4D97-AF65-F5344CB8AC3E}">
        <p14:creationId xmlns:p14="http://schemas.microsoft.com/office/powerpoint/2010/main" val="42702364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DEQ-MM">
      <a:dk1>
        <a:sysClr val="windowText" lastClr="000000"/>
      </a:dk1>
      <a:lt1>
        <a:sysClr val="window" lastClr="FFFFFF"/>
      </a:lt1>
      <a:dk2>
        <a:srgbClr val="44546A"/>
      </a:dk2>
      <a:lt2>
        <a:srgbClr val="E7E6E6"/>
      </a:lt2>
      <a:accent1>
        <a:srgbClr val="248F79"/>
      </a:accent1>
      <a:accent2>
        <a:srgbClr val="23769A"/>
      </a:accent2>
      <a:accent3>
        <a:srgbClr val="3AAFBD"/>
      </a:accent3>
      <a:accent4>
        <a:srgbClr val="B1CA54"/>
      </a:accent4>
      <a:accent5>
        <a:srgbClr val="F57F32"/>
      </a:accent5>
      <a:accent6>
        <a:srgbClr val="FAB38B"/>
      </a:accent6>
      <a:hlink>
        <a:srgbClr val="5F5F5F"/>
      </a:hlink>
      <a:folHlink>
        <a:srgbClr val="C0C0C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rgbClr val="6E84A2"/>
          </a:solidFill>
        </a:ln>
      </a:spPr>
      <a:bodyPr rtlCol="0" anchor="ctr"/>
      <a:lstStyle>
        <a:defPPr marL="112713" indent="-112713" algn="ctr">
          <a:buFont typeface="Arial" panose="020B0604020202020204" pitchFamily="34" charset="0"/>
          <a:buChar char="•"/>
          <a:defRPr sz="14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M-Template_ArialFont.pptx" id="{A75C7A08-14D8-432E-B7B9-110A21E737B0}" vid="{B4682B1C-3405-488F-8C14-B32BE91B52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13645</TotalTime>
  <Words>2450</Words>
  <Application>Microsoft Office PowerPoint</Application>
  <PresentationFormat>Widescreen</PresentationFormat>
  <Paragraphs>351</Paragraphs>
  <Slides>39</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Bradley Hand ITC</vt:lpstr>
      <vt:lpstr>Calibri</vt:lpstr>
      <vt:lpstr>Wingdings</vt:lpstr>
      <vt:lpstr>Office Theme</vt:lpstr>
      <vt:lpstr>Introduction to the Waste Impact Calculator</vt:lpstr>
      <vt:lpstr>Outline</vt:lpstr>
      <vt:lpstr>The problem of waste</vt:lpstr>
      <vt:lpstr>Weight vs. impact views of waste</vt:lpstr>
      <vt:lpstr>Weight based views of waste</vt:lpstr>
      <vt:lpstr>Weight-based statistics and goals</vt:lpstr>
      <vt:lpstr>What weight misses: environmental impacts</vt:lpstr>
      <vt:lpstr>Impacts come from across a whole life cycle</vt:lpstr>
      <vt:lpstr>Impacts come from across a whole life cycle</vt:lpstr>
      <vt:lpstr>Impacts come from across a whole life cycle</vt:lpstr>
      <vt:lpstr>Impacts come from across a whole life cycle</vt:lpstr>
      <vt:lpstr>Impacts come from across a whole life cycle</vt:lpstr>
      <vt:lpstr>We want to reduce the total “life cycle impact”</vt:lpstr>
      <vt:lpstr>Waste Impact Calculator bridges the gap</vt:lpstr>
      <vt:lpstr>Enter WIC</vt:lpstr>
      <vt:lpstr>A few screens to give you the idea</vt:lpstr>
      <vt:lpstr>Versions of the Waste Impact Calculator</vt:lpstr>
      <vt:lpstr>Stuff you can do with the codebase version</vt:lpstr>
      <vt:lpstr>Similarities and differences vis-à-vis WARM</vt:lpstr>
      <vt:lpstr>How it works</vt:lpstr>
      <vt:lpstr>Start with solid waste data in its most detailed form</vt:lpstr>
      <vt:lpstr>For the first combination of material &amp; disposition..</vt:lpstr>
      <vt:lpstr>For every subsequent combination</vt:lpstr>
      <vt:lpstr>Add up all those detailed impacts as desired</vt:lpstr>
      <vt:lpstr>You can do this for as many materials as you want</vt:lpstr>
      <vt:lpstr>Details</vt:lpstr>
      <vt:lpstr>Why is the use phase ignored?</vt:lpstr>
      <vt:lpstr>Where do we see the benefits of recycling?</vt:lpstr>
      <vt:lpstr>Can end-of-life transport be customized?</vt:lpstr>
      <vt:lpstr>Some more examples</vt:lpstr>
      <vt:lpstr>What does WIC leave out?</vt:lpstr>
      <vt:lpstr>The use phase</vt:lpstr>
      <vt:lpstr>WIC only includes things recorded as solid waste</vt:lpstr>
      <vt:lpstr>PowerPoint Presentation</vt:lpstr>
      <vt:lpstr>PowerPoint Presentation</vt:lpstr>
      <vt:lpstr>Some materials with large impacts are omitted</vt:lpstr>
      <vt:lpstr>Take-home message:</vt:lpstr>
      <vt:lpstr>Alternative big-picture models</vt:lpstr>
      <vt:lpstr>Thanks</vt:lpstr>
    </vt:vector>
  </TitlesOfParts>
  <Company>State of Oregon DEQ</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MISTRY Minal</dc:creator>
  <cp:lastModifiedBy>Martin Brown</cp:lastModifiedBy>
  <cp:revision>257</cp:revision>
  <cp:lastPrinted>2019-01-15T00:25:32Z</cp:lastPrinted>
  <dcterms:created xsi:type="dcterms:W3CDTF">2019-09-04T20:56:40Z</dcterms:created>
  <dcterms:modified xsi:type="dcterms:W3CDTF">2020-04-01T01:22:29Z</dcterms:modified>
</cp:coreProperties>
</file>